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7"/>
  </p:notesMasterIdLst>
  <p:sldIdLst>
    <p:sldId id="256" r:id="rId2"/>
    <p:sldId id="280" r:id="rId3"/>
    <p:sldId id="278" r:id="rId4"/>
    <p:sldId id="258" r:id="rId5"/>
    <p:sldId id="262" r:id="rId6"/>
    <p:sldId id="263" r:id="rId7"/>
    <p:sldId id="264" r:id="rId8"/>
    <p:sldId id="265" r:id="rId9"/>
    <p:sldId id="259" r:id="rId10"/>
    <p:sldId id="266" r:id="rId11"/>
    <p:sldId id="267" r:id="rId12"/>
    <p:sldId id="268" r:id="rId13"/>
    <p:sldId id="269" r:id="rId14"/>
    <p:sldId id="260" r:id="rId15"/>
    <p:sldId id="270" r:id="rId16"/>
    <p:sldId id="271" r:id="rId17"/>
    <p:sldId id="272" r:id="rId18"/>
    <p:sldId id="273" r:id="rId19"/>
    <p:sldId id="261" r:id="rId20"/>
    <p:sldId id="274" r:id="rId21"/>
    <p:sldId id="275" r:id="rId22"/>
    <p:sldId id="276" r:id="rId23"/>
    <p:sldId id="277" r:id="rId24"/>
    <p:sldId id="279" r:id="rId25"/>
    <p:sldId id="282" r:id="rId26"/>
  </p:sldIdLst>
  <p:sldSz cx="9601200" cy="128016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E49E902E-E02D-477A-8700-B1DFEFC60C33}">
          <p14:sldIdLst>
            <p14:sldId id="256"/>
            <p14:sldId id="280"/>
            <p14:sldId id="278"/>
            <p14:sldId id="258"/>
            <p14:sldId id="262"/>
            <p14:sldId id="263"/>
            <p14:sldId id="264"/>
            <p14:sldId id="265"/>
            <p14:sldId id="259"/>
            <p14:sldId id="266"/>
            <p14:sldId id="267"/>
            <p14:sldId id="268"/>
            <p14:sldId id="269"/>
            <p14:sldId id="260"/>
            <p14:sldId id="270"/>
            <p14:sldId id="271"/>
            <p14:sldId id="272"/>
            <p14:sldId id="273"/>
            <p14:sldId id="261"/>
            <p14:sldId id="274"/>
            <p14:sldId id="275"/>
            <p14:sldId id="276"/>
            <p14:sldId id="277"/>
            <p14:sldId id="279"/>
            <p14:sldId id="282"/>
          </p14:sldIdLst>
        </p14:section>
      </p14:sectionLst>
    </p:ext>
    <p:ext uri="{EFAFB233-063F-42B5-8137-9DF3F51BA10A}">
      <p15:sldGuideLst xmlns:p15="http://schemas.microsoft.com/office/powerpoint/2012/main">
        <p15:guide id="1" orient="horz" pos="4009" userDrawn="1">
          <p15:clr>
            <a:srgbClr val="A4A3A4"/>
          </p15:clr>
        </p15:guide>
        <p15:guide id="2" pos="30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1545"/>
    <a:srgbClr val="D7C599"/>
    <a:srgbClr val="2E266C"/>
    <a:srgbClr val="8E461A"/>
    <a:srgbClr val="DA7232"/>
    <a:srgbClr val="192332"/>
    <a:srgbClr val="B19A6B"/>
    <a:srgbClr val="BEAB84"/>
    <a:srgbClr val="DABF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2" autoAdjust="0"/>
    <p:restoredTop sz="94660"/>
  </p:normalViewPr>
  <p:slideViewPr>
    <p:cSldViewPr snapToGrid="0">
      <p:cViewPr varScale="1">
        <p:scale>
          <a:sx n="33" d="100"/>
          <a:sy n="33" d="100"/>
        </p:scale>
        <p:origin x="2376" y="66"/>
      </p:cViewPr>
      <p:guideLst>
        <p:guide orient="horz" pos="4009"/>
        <p:guide pos="30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1FA03-E1DA-4DEC-8196-836F0E45326C}" type="datetimeFigureOut">
              <a:rPr lang="pt-BR" smtClean="0"/>
              <a:t>02/05/2024</a:t>
            </a:fld>
            <a:endParaRPr lang="pt-BR"/>
          </a:p>
        </p:txBody>
      </p:sp>
      <p:sp>
        <p:nvSpPr>
          <p:cNvPr id="4" name="Espaço Reservado para Imagem de Slide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D40383-4CA5-4CB6-987C-5E6A719DFC90}" type="slidenum">
              <a:rPr lang="pt-BR" smtClean="0"/>
              <a:t>‹nº›</a:t>
            </a:fld>
            <a:endParaRPr lang="pt-BR"/>
          </a:p>
        </p:txBody>
      </p:sp>
    </p:spTree>
    <p:extLst>
      <p:ext uri="{BB962C8B-B14F-4D97-AF65-F5344CB8AC3E}">
        <p14:creationId xmlns:p14="http://schemas.microsoft.com/office/powerpoint/2010/main" val="4288896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pt-BR"/>
              <a:t>Clique para editar o título Mestre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D2E09CCB-A00B-461F-B4FF-AAA8B89B96E6}" type="datetime1">
              <a:rPr lang="pt-BR" smtClean="0"/>
              <a:t>02/05/2024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253AC9A-1C50-48E8-9CB2-0A6739B0FF8E}" type="slidenum">
              <a:rPr lang="pt-BR" smtClean="0"/>
              <a:t>‹nº›</a:t>
            </a:fld>
            <a:endParaRPr lang="pt-BR"/>
          </a:p>
        </p:txBody>
      </p:sp>
    </p:spTree>
    <p:extLst>
      <p:ext uri="{BB962C8B-B14F-4D97-AF65-F5344CB8AC3E}">
        <p14:creationId xmlns:p14="http://schemas.microsoft.com/office/powerpoint/2010/main" val="973364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54FA92E-77E9-42CE-B672-1FB532273BF6}" type="datetime1">
              <a:rPr lang="pt-BR" smtClean="0"/>
              <a:t>02/05/2024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253AC9A-1C50-48E8-9CB2-0A6739B0FF8E}" type="slidenum">
              <a:rPr lang="pt-BR" smtClean="0"/>
              <a:t>‹nº›</a:t>
            </a:fld>
            <a:endParaRPr lang="pt-BR"/>
          </a:p>
        </p:txBody>
      </p:sp>
    </p:spTree>
    <p:extLst>
      <p:ext uri="{BB962C8B-B14F-4D97-AF65-F5344CB8AC3E}">
        <p14:creationId xmlns:p14="http://schemas.microsoft.com/office/powerpoint/2010/main" val="4242645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E5B8A0A-D93C-48BD-95FB-4BE88A19C0F8}" type="datetime1">
              <a:rPr lang="pt-BR" smtClean="0"/>
              <a:t>02/05/2024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253AC9A-1C50-48E8-9CB2-0A6739B0FF8E}" type="slidenum">
              <a:rPr lang="pt-BR" smtClean="0"/>
              <a:t>‹nº›</a:t>
            </a:fld>
            <a:endParaRPr lang="pt-BR"/>
          </a:p>
        </p:txBody>
      </p:sp>
    </p:spTree>
    <p:extLst>
      <p:ext uri="{BB962C8B-B14F-4D97-AF65-F5344CB8AC3E}">
        <p14:creationId xmlns:p14="http://schemas.microsoft.com/office/powerpoint/2010/main" val="392537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9B5FF10B-9BFA-4C9C-A818-59DE0781D029}" type="datetime1">
              <a:rPr lang="pt-BR" smtClean="0"/>
              <a:t>02/05/2024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253AC9A-1C50-48E8-9CB2-0A6739B0FF8E}" type="slidenum">
              <a:rPr lang="pt-BR" smtClean="0"/>
              <a:t>‹nº›</a:t>
            </a:fld>
            <a:endParaRPr lang="pt-BR"/>
          </a:p>
        </p:txBody>
      </p:sp>
    </p:spTree>
    <p:extLst>
      <p:ext uri="{BB962C8B-B14F-4D97-AF65-F5344CB8AC3E}">
        <p14:creationId xmlns:p14="http://schemas.microsoft.com/office/powerpoint/2010/main" val="951611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pt-BR"/>
              <a:t>Clique para editar o título Mestre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tint val="82000"/>
                  </a:schemeClr>
                </a:solidFill>
              </a:defRPr>
            </a:lvl1pPr>
            <a:lvl2pPr marL="480060" indent="0">
              <a:buNone/>
              <a:defRPr sz="2100">
                <a:solidFill>
                  <a:schemeClr val="tx1">
                    <a:tint val="82000"/>
                  </a:schemeClr>
                </a:solidFill>
              </a:defRPr>
            </a:lvl2pPr>
            <a:lvl3pPr marL="960120" indent="0">
              <a:buNone/>
              <a:defRPr sz="1890">
                <a:solidFill>
                  <a:schemeClr val="tx1">
                    <a:tint val="82000"/>
                  </a:schemeClr>
                </a:solidFill>
              </a:defRPr>
            </a:lvl3pPr>
            <a:lvl4pPr marL="1440180" indent="0">
              <a:buNone/>
              <a:defRPr sz="1680">
                <a:solidFill>
                  <a:schemeClr val="tx1">
                    <a:tint val="82000"/>
                  </a:schemeClr>
                </a:solidFill>
              </a:defRPr>
            </a:lvl4pPr>
            <a:lvl5pPr marL="1920240" indent="0">
              <a:buNone/>
              <a:defRPr sz="1680">
                <a:solidFill>
                  <a:schemeClr val="tx1">
                    <a:tint val="82000"/>
                  </a:schemeClr>
                </a:solidFill>
              </a:defRPr>
            </a:lvl5pPr>
            <a:lvl6pPr marL="2400300" indent="0">
              <a:buNone/>
              <a:defRPr sz="1680">
                <a:solidFill>
                  <a:schemeClr val="tx1">
                    <a:tint val="82000"/>
                  </a:schemeClr>
                </a:solidFill>
              </a:defRPr>
            </a:lvl6pPr>
            <a:lvl7pPr marL="2880360" indent="0">
              <a:buNone/>
              <a:defRPr sz="1680">
                <a:solidFill>
                  <a:schemeClr val="tx1">
                    <a:tint val="82000"/>
                  </a:schemeClr>
                </a:solidFill>
              </a:defRPr>
            </a:lvl7pPr>
            <a:lvl8pPr marL="3360420" indent="0">
              <a:buNone/>
              <a:defRPr sz="1680">
                <a:solidFill>
                  <a:schemeClr val="tx1">
                    <a:tint val="82000"/>
                  </a:schemeClr>
                </a:solidFill>
              </a:defRPr>
            </a:lvl8pPr>
            <a:lvl9pPr marL="3840480" indent="0">
              <a:buNone/>
              <a:defRPr sz="1680">
                <a:solidFill>
                  <a:schemeClr val="tx1">
                    <a:tint val="82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5D0380F-DB25-483C-87ED-186274261495}" type="datetime1">
              <a:rPr lang="pt-BR" smtClean="0"/>
              <a:t>02/05/2024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253AC9A-1C50-48E8-9CB2-0A6739B0FF8E}" type="slidenum">
              <a:rPr lang="pt-BR" smtClean="0"/>
              <a:t>‹nº›</a:t>
            </a:fld>
            <a:endParaRPr lang="pt-BR"/>
          </a:p>
        </p:txBody>
      </p:sp>
    </p:spTree>
    <p:extLst>
      <p:ext uri="{BB962C8B-B14F-4D97-AF65-F5344CB8AC3E}">
        <p14:creationId xmlns:p14="http://schemas.microsoft.com/office/powerpoint/2010/main" val="1902188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3907A180-B82A-464C-962E-144809E5CAED}" type="datetime1">
              <a:rPr lang="pt-BR" smtClean="0"/>
              <a:t>02/05/2024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9253AC9A-1C50-48E8-9CB2-0A6739B0FF8E}" type="slidenum">
              <a:rPr lang="pt-BR" smtClean="0"/>
              <a:t>‹nº›</a:t>
            </a:fld>
            <a:endParaRPr lang="pt-BR"/>
          </a:p>
        </p:txBody>
      </p:sp>
    </p:spTree>
    <p:extLst>
      <p:ext uri="{BB962C8B-B14F-4D97-AF65-F5344CB8AC3E}">
        <p14:creationId xmlns:p14="http://schemas.microsoft.com/office/powerpoint/2010/main" val="575831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4" name="Content Placeholder 3"/>
          <p:cNvSpPr>
            <a:spLocks noGrp="1"/>
          </p:cNvSpPr>
          <p:nvPr>
            <p:ph sz="half" idx="2"/>
          </p:nvPr>
        </p:nvSpPr>
        <p:spPr>
          <a:xfrm>
            <a:off x="661334" y="4676140"/>
            <a:ext cx="4061757"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6" name="Content Placeholder 5"/>
          <p:cNvSpPr>
            <a:spLocks noGrp="1"/>
          </p:cNvSpPr>
          <p:nvPr>
            <p:ph sz="quarter" idx="4"/>
          </p:nvPr>
        </p:nvSpPr>
        <p:spPr>
          <a:xfrm>
            <a:off x="4860608" y="4676140"/>
            <a:ext cx="4081761"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E2FEC62F-45D8-478D-B29B-05EBE4763C2C}" type="datetime1">
              <a:rPr lang="pt-BR" smtClean="0"/>
              <a:t>02/05/2024</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9253AC9A-1C50-48E8-9CB2-0A6739B0FF8E}" type="slidenum">
              <a:rPr lang="pt-BR" smtClean="0"/>
              <a:t>‹nº›</a:t>
            </a:fld>
            <a:endParaRPr lang="pt-BR"/>
          </a:p>
        </p:txBody>
      </p:sp>
    </p:spTree>
    <p:extLst>
      <p:ext uri="{BB962C8B-B14F-4D97-AF65-F5344CB8AC3E}">
        <p14:creationId xmlns:p14="http://schemas.microsoft.com/office/powerpoint/2010/main" val="211661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C4CD9846-BCA8-4B1A-9E0B-4D8B53030FDC}" type="datetime1">
              <a:rPr lang="pt-BR" smtClean="0"/>
              <a:t>02/05/2024</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9253AC9A-1C50-48E8-9CB2-0A6739B0FF8E}" type="slidenum">
              <a:rPr lang="pt-BR" smtClean="0"/>
              <a:t>‹nº›</a:t>
            </a:fld>
            <a:endParaRPr lang="pt-BR"/>
          </a:p>
        </p:txBody>
      </p:sp>
    </p:spTree>
    <p:extLst>
      <p:ext uri="{BB962C8B-B14F-4D97-AF65-F5344CB8AC3E}">
        <p14:creationId xmlns:p14="http://schemas.microsoft.com/office/powerpoint/2010/main" val="1876083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1D0DDF-F7B9-447A-BA58-AE3C185D42B7}" type="datetime1">
              <a:rPr lang="pt-BR" smtClean="0"/>
              <a:t>02/05/2024</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9253AC9A-1C50-48E8-9CB2-0A6739B0FF8E}" type="slidenum">
              <a:rPr lang="pt-BR" smtClean="0"/>
              <a:t>‹nº›</a:t>
            </a:fld>
            <a:endParaRPr lang="pt-BR"/>
          </a:p>
        </p:txBody>
      </p:sp>
    </p:spTree>
    <p:extLst>
      <p:ext uri="{BB962C8B-B14F-4D97-AF65-F5344CB8AC3E}">
        <p14:creationId xmlns:p14="http://schemas.microsoft.com/office/powerpoint/2010/main" val="1094602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6A4FA75F-8000-410B-948E-4F27E911FD9B}" type="datetime1">
              <a:rPr lang="pt-BR" smtClean="0"/>
              <a:t>02/05/2024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9253AC9A-1C50-48E8-9CB2-0A6739B0FF8E}" type="slidenum">
              <a:rPr lang="pt-BR" smtClean="0"/>
              <a:t>‹nº›</a:t>
            </a:fld>
            <a:endParaRPr lang="pt-BR"/>
          </a:p>
        </p:txBody>
      </p:sp>
    </p:spTree>
    <p:extLst>
      <p:ext uri="{BB962C8B-B14F-4D97-AF65-F5344CB8AC3E}">
        <p14:creationId xmlns:p14="http://schemas.microsoft.com/office/powerpoint/2010/main" val="869852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pt-BR"/>
              <a:t>Clique no ícone para adicionar uma imagem</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7D94B398-FCA3-4F27-AEBC-FEA9FF085D8C}" type="datetime1">
              <a:rPr lang="pt-BR" smtClean="0"/>
              <a:t>02/05/2024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9253AC9A-1C50-48E8-9CB2-0A6739B0FF8E}" type="slidenum">
              <a:rPr lang="pt-BR" smtClean="0"/>
              <a:t>‹nº›</a:t>
            </a:fld>
            <a:endParaRPr lang="pt-BR"/>
          </a:p>
        </p:txBody>
      </p:sp>
    </p:spTree>
    <p:extLst>
      <p:ext uri="{BB962C8B-B14F-4D97-AF65-F5344CB8AC3E}">
        <p14:creationId xmlns:p14="http://schemas.microsoft.com/office/powerpoint/2010/main" val="534382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82000"/>
                  </a:schemeClr>
                </a:solidFill>
              </a:defRPr>
            </a:lvl1pPr>
          </a:lstStyle>
          <a:p>
            <a:fld id="{300B030C-65F0-4E4C-8A8F-67539342E3C3}" type="datetime1">
              <a:rPr lang="pt-BR" smtClean="0"/>
              <a:t>02/05/2024</a:t>
            </a:fld>
            <a:endParaRPr lang="pt-BR"/>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82000"/>
                  </a:schemeClr>
                </a:solidFill>
              </a:defRPr>
            </a:lvl1pPr>
          </a:lstStyle>
          <a:p>
            <a:endParaRPr lang="pt-BR"/>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82000"/>
                  </a:schemeClr>
                </a:solidFill>
              </a:defRPr>
            </a:lvl1pPr>
          </a:lstStyle>
          <a:p>
            <a:fld id="{9253AC9A-1C50-48E8-9CB2-0A6739B0FF8E}" type="slidenum">
              <a:rPr lang="pt-BR" smtClean="0"/>
              <a:t>‹nº›</a:t>
            </a:fld>
            <a:endParaRPr lang="pt-BR"/>
          </a:p>
        </p:txBody>
      </p:sp>
    </p:spTree>
    <p:extLst>
      <p:ext uri="{BB962C8B-B14F-4D97-AF65-F5344CB8AC3E}">
        <p14:creationId xmlns:p14="http://schemas.microsoft.com/office/powerpoint/2010/main" val="1834929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4.jp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jpg"/><Relationship Id="rId5" Type="http://schemas.microsoft.com/office/2007/relationships/hdphoto" Target="../media/hdphoto1.wdp"/><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microsoft.com/office/2007/relationships/hdphoto" Target="../media/hdphoto5.wdp"/></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Vrjob" TargetMode="External"/><Relationship Id="rId2" Type="http://schemas.openxmlformats.org/officeDocument/2006/relationships/hyperlink" Target="github.com/digitalinnovationone/lab-natty-or-not"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www.linkedin.com/in/victor-job-87a7a92a0/"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g"/><Relationship Id="rId5" Type="http://schemas.microsoft.com/office/2007/relationships/hdphoto" Target="../media/hdphoto1.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FB757DBF-7BED-CA66-A165-934C8D904186}"/>
              </a:ext>
            </a:extLst>
          </p:cNvPr>
          <p:cNvSpPr/>
          <p:nvPr/>
        </p:nvSpPr>
        <p:spPr>
          <a:xfrm>
            <a:off x="0" y="0"/>
            <a:ext cx="9601200" cy="12801600"/>
          </a:xfrm>
          <a:prstGeom prst="rect">
            <a:avLst/>
          </a:prstGeom>
          <a:gradFill flip="none" rotWithShape="1">
            <a:gsLst>
              <a:gs pos="0">
                <a:srgbClr val="192332"/>
              </a:gs>
              <a:gs pos="100000">
                <a:srgbClr val="2E266C"/>
              </a:gs>
            </a:gsLst>
            <a:lin ang="16200000" scaled="1"/>
            <a:tileRect/>
          </a:gradFill>
          <a:ln w="76200">
            <a:solidFill>
              <a:srgbClr val="2E2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8CEF9884-DD42-8ADE-259E-A4F3834666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1456" y="2018507"/>
            <a:ext cx="8098287" cy="9140343"/>
          </a:xfrm>
          <a:prstGeom prst="roundRect">
            <a:avLst>
              <a:gd name="adj" fmla="val 8594"/>
            </a:avLst>
          </a:prstGeom>
          <a:solidFill>
            <a:srgbClr val="FFFFFF">
              <a:shade val="85000"/>
            </a:srgbClr>
          </a:solidFill>
          <a:ln>
            <a:noFill/>
          </a:ln>
          <a:effectLst>
            <a:glow rad="63500">
              <a:schemeClr val="accent2">
                <a:satMod val="175000"/>
                <a:alpha val="40000"/>
              </a:schemeClr>
            </a:glow>
            <a:outerShdw blurRad="76200" dir="18900000" sy="23000" kx="-1200000" algn="bl" rotWithShape="0">
              <a:prstClr val="black">
                <a:alpha val="20000"/>
              </a:prstClr>
            </a:outerShdw>
            <a:softEdge rad="127000"/>
          </a:effectLst>
        </p:spPr>
      </p:pic>
      <p:grpSp>
        <p:nvGrpSpPr>
          <p:cNvPr id="4" name="Agrupar 3">
            <a:extLst>
              <a:ext uri="{FF2B5EF4-FFF2-40B4-BE49-F238E27FC236}">
                <a16:creationId xmlns:a16="http://schemas.microsoft.com/office/drawing/2014/main" id="{FE14F457-253F-56DD-3314-4A3E792B032D}"/>
              </a:ext>
            </a:extLst>
          </p:cNvPr>
          <p:cNvGrpSpPr/>
          <p:nvPr/>
        </p:nvGrpSpPr>
        <p:grpSpPr>
          <a:xfrm>
            <a:off x="1322956" y="11313892"/>
            <a:ext cx="6955289" cy="1487708"/>
            <a:chOff x="751456" y="11313892"/>
            <a:chExt cx="6955289" cy="1487708"/>
          </a:xfrm>
        </p:grpSpPr>
        <p:pic>
          <p:nvPicPr>
            <p:cNvPr id="7" name="Imagem 6">
              <a:extLst>
                <a:ext uri="{FF2B5EF4-FFF2-40B4-BE49-F238E27FC236}">
                  <a16:creationId xmlns:a16="http://schemas.microsoft.com/office/drawing/2014/main" id="{C0799D0A-5F5F-0D7E-E030-C01C2555EA46}"/>
                </a:ext>
              </a:extLst>
            </p:cNvPr>
            <p:cNvPicPr>
              <a:picLocks noChangeAspect="1"/>
            </p:cNvPicPr>
            <p:nvPr/>
          </p:nvPicPr>
          <p:blipFill>
            <a:blip r:embed="rId3"/>
            <a:stretch>
              <a:fillRect/>
            </a:stretch>
          </p:blipFill>
          <p:spPr>
            <a:xfrm>
              <a:off x="751456" y="11313892"/>
              <a:ext cx="2906144" cy="1303169"/>
            </a:xfrm>
            <a:prstGeom prst="rect">
              <a:avLst/>
            </a:prstGeom>
            <a:effectLst>
              <a:outerShdw blurRad="50800" dist="38100" dir="2700000" algn="tl" rotWithShape="0">
                <a:prstClr val="black">
                  <a:alpha val="40000"/>
                </a:prstClr>
              </a:outerShdw>
            </a:effectLst>
          </p:spPr>
        </p:pic>
        <p:sp>
          <p:nvSpPr>
            <p:cNvPr id="10" name="Título 1">
              <a:extLst>
                <a:ext uri="{FF2B5EF4-FFF2-40B4-BE49-F238E27FC236}">
                  <a16:creationId xmlns:a16="http://schemas.microsoft.com/office/drawing/2014/main" id="{D10A9FC1-346B-8D01-0863-255C514C35F3}"/>
                </a:ext>
              </a:extLst>
            </p:cNvPr>
            <p:cNvSpPr txBox="1">
              <a:spLocks/>
            </p:cNvSpPr>
            <p:nvPr/>
          </p:nvSpPr>
          <p:spPr>
            <a:xfrm>
              <a:off x="4800600" y="11313892"/>
              <a:ext cx="2906145" cy="1487708"/>
            </a:xfrm>
            <a:prstGeom prst="rect">
              <a:avLst/>
            </a:prstGeom>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4800"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VICTOR</a:t>
              </a:r>
              <a:endParaRPr lang="pt-BR" sz="4800" dirty="0">
                <a:solidFill>
                  <a:srgbClr val="FFC000"/>
                </a:solidFill>
                <a:effectLst>
                  <a:outerShdw blurRad="50800" dist="38100" dir="2700000" algn="tl" rotWithShape="0">
                    <a:prstClr val="black">
                      <a:alpha val="40000"/>
                    </a:prstClr>
                  </a:outerShdw>
                </a:effectLst>
                <a:latin typeface="Copperplate Gothic Bold" panose="020E0705020206020404" pitchFamily="34" charset="0"/>
              </a:endParaRPr>
            </a:p>
            <a:p>
              <a:r>
                <a:rPr lang="pt-BR" sz="8800"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JOB</a:t>
              </a:r>
            </a:p>
          </p:txBody>
        </p:sp>
      </p:grpSp>
      <p:sp>
        <p:nvSpPr>
          <p:cNvPr id="11" name="Título 1">
            <a:extLst>
              <a:ext uri="{FF2B5EF4-FFF2-40B4-BE49-F238E27FC236}">
                <a16:creationId xmlns:a16="http://schemas.microsoft.com/office/drawing/2014/main" id="{2A8A26F9-C143-EE2F-3802-8F97A8CDA63B}"/>
              </a:ext>
            </a:extLst>
          </p:cNvPr>
          <p:cNvSpPr txBox="1">
            <a:spLocks/>
          </p:cNvSpPr>
          <p:nvPr/>
        </p:nvSpPr>
        <p:spPr>
          <a:xfrm>
            <a:off x="-346588" y="101398"/>
            <a:ext cx="10294375" cy="1815711"/>
          </a:xfrm>
          <a:prstGeom prst="rect">
            <a:avLst/>
          </a:prstGeom>
          <a:solidFill>
            <a:srgbClr val="1B1545">
              <a:alpha val="52000"/>
            </a:srgbClr>
          </a:solidFill>
        </p:spPr>
        <p:txBody>
          <a:bodyPr vert="horz" lIns="91440" tIns="45720" rIns="91440" bIns="45720" rtlCol="0" anchor="ctr">
            <a:normAutofit fontScale="47500" lnSpcReduction="20000"/>
            <a:scene3d>
              <a:camera prst="orthographicFront"/>
              <a:lightRig rig="threePt" dir="t"/>
            </a:scene3d>
            <a:sp3d extrusionH="57150">
              <a:bevelT w="38100" h="38100" prst="angle"/>
            </a:sp3d>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18400" dirty="0">
                <a:ln w="57150">
                  <a:solidFill>
                    <a:srgbClr val="DA7232"/>
                  </a:solidFill>
                </a:ln>
                <a:noFill/>
                <a:effectLst>
                  <a:outerShdw blurRad="50800" dist="38100" dir="2700000" algn="tl" rotWithShape="0">
                    <a:prstClr val="black">
                      <a:alpha val="40000"/>
                    </a:prstClr>
                  </a:outerShdw>
                </a:effectLst>
                <a:latin typeface="Copperplate Gothic Bold" panose="020E0705020206020404" pitchFamily="34" charset="0"/>
              </a:rPr>
              <a:t>SQL &amp; IA</a:t>
            </a:r>
            <a:endParaRPr lang="pt-BR" sz="4800" dirty="0">
              <a:ln w="57150">
                <a:solidFill>
                  <a:srgbClr val="DA7232"/>
                </a:solidFill>
              </a:ln>
              <a:noFill/>
              <a:effectLst>
                <a:outerShdw blurRad="50800" dist="38100" dir="2700000" algn="tl" rotWithShape="0">
                  <a:prstClr val="black">
                    <a:alpha val="40000"/>
                  </a:prstClr>
                </a:outerShdw>
              </a:effectLst>
              <a:latin typeface="Copperplate Gothic Bold" panose="020E0705020206020404" pitchFamily="34" charset="0"/>
            </a:endParaRPr>
          </a:p>
          <a:p>
            <a:r>
              <a:rPr lang="pt-BR" sz="5800"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Navegando pelas Profundezas da </a:t>
            </a:r>
          </a:p>
          <a:p>
            <a:r>
              <a:rPr lang="pt-BR" sz="5800"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Inteligência Artificial em Bancos de Dados</a:t>
            </a:r>
            <a:endParaRPr lang="pt-BR" sz="5800" dirty="0">
              <a:solidFill>
                <a:srgbClr val="FFC000"/>
              </a:solidFill>
              <a:effectLst>
                <a:outerShdw blurRad="50800" dist="38100" dir="2700000" algn="tl" rotWithShape="0">
                  <a:prstClr val="black">
                    <a:alpha val="40000"/>
                  </a:prstClr>
                </a:outerShdw>
              </a:effectLst>
              <a:latin typeface="Copperplate Gothic Bold" panose="020E0705020206020404" pitchFamily="34" charset="0"/>
            </a:endParaRPr>
          </a:p>
        </p:txBody>
      </p:sp>
    </p:spTree>
    <p:extLst>
      <p:ext uri="{BB962C8B-B14F-4D97-AF65-F5344CB8AC3E}">
        <p14:creationId xmlns:p14="http://schemas.microsoft.com/office/powerpoint/2010/main" val="1690800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9349F8A-C744-CB6D-961A-242BF754643A}"/>
              </a:ext>
            </a:extLst>
          </p:cNvPr>
          <p:cNvSpPr/>
          <p:nvPr/>
        </p:nvSpPr>
        <p:spPr>
          <a:xfrm flipV="1">
            <a:off x="0" y="0"/>
            <a:ext cx="9601200" cy="12801600"/>
          </a:xfrm>
          <a:prstGeom prst="rect">
            <a:avLst/>
          </a:prstGeom>
          <a:gradFill>
            <a:gsLst>
              <a:gs pos="0">
                <a:srgbClr val="B19A6B"/>
              </a:gs>
              <a:gs pos="100000">
                <a:srgbClr val="D7C599"/>
              </a:gs>
            </a:gsLst>
            <a:lin ang="1620000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B193F8AE-796A-0515-EB9B-809C4E20AE85}"/>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8E461A">
                    <a:alpha val="45000"/>
                  </a:srgbClr>
                </a:solidFill>
                <a:latin typeface="Copperplate Gothic Bold" panose="020E0705020206020404" pitchFamily="34" charset="0"/>
              </a:rPr>
              <a:t>Navegando pelas Profundezas da </a:t>
            </a:r>
          </a:p>
          <a:p>
            <a:r>
              <a:rPr lang="pt-BR" sz="2400" dirty="0">
                <a:solidFill>
                  <a:srgbClr val="8E461A">
                    <a:alpha val="45000"/>
                  </a:srgbClr>
                </a:solidFill>
                <a:latin typeface="Copperplate Gothic Bold" panose="020E0705020206020404" pitchFamily="34" charset="0"/>
              </a:rPr>
              <a:t>Inteligência Artificial em Bancos de Dados</a:t>
            </a:r>
          </a:p>
        </p:txBody>
      </p:sp>
      <p:sp>
        <p:nvSpPr>
          <p:cNvPr id="3" name="Retângulo 2">
            <a:extLst>
              <a:ext uri="{FF2B5EF4-FFF2-40B4-BE49-F238E27FC236}">
                <a16:creationId xmlns:a16="http://schemas.microsoft.com/office/drawing/2014/main" id="{8DD07000-5404-9055-4651-358D5FFA4031}"/>
              </a:ext>
            </a:extLst>
          </p:cNvPr>
          <p:cNvSpPr/>
          <p:nvPr/>
        </p:nvSpPr>
        <p:spPr>
          <a:xfrm>
            <a:off x="0" y="159661"/>
            <a:ext cx="9601200" cy="2409371"/>
          </a:xfrm>
          <a:prstGeom prst="rect">
            <a:avLst/>
          </a:prstGeom>
          <a:gradFill flip="none" rotWithShape="1">
            <a:gsLst>
              <a:gs pos="0">
                <a:srgbClr val="192332"/>
              </a:gs>
              <a:gs pos="100000">
                <a:srgbClr val="2E266C"/>
              </a:gs>
            </a:gsLst>
            <a:lin ang="16200000" scaled="1"/>
            <a:tileRect/>
          </a:gradFill>
          <a:ln w="76200">
            <a:solidFill>
              <a:srgbClr val="DA723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047DC8D6-0920-B9FD-3C71-63F60B0DB6B7}"/>
              </a:ext>
            </a:extLst>
          </p:cNvPr>
          <p:cNvPicPr>
            <a:picLocks noChangeAspect="1"/>
          </p:cNvPicPr>
          <p:nvPr/>
        </p:nvPicPr>
        <p:blipFill>
          <a:blip r:embed="rId2"/>
          <a:stretch>
            <a:fillRect/>
          </a:stretch>
        </p:blipFill>
        <p:spPr>
          <a:xfrm>
            <a:off x="8261122" y="364560"/>
            <a:ext cx="1200449" cy="538303"/>
          </a:xfrm>
          <a:prstGeom prst="rect">
            <a:avLst/>
          </a:prstGeom>
          <a:effectLst>
            <a:outerShdw blurRad="50800" dist="38100" dir="2700000" algn="tl" rotWithShape="0">
              <a:prstClr val="black">
                <a:alpha val="40000"/>
              </a:prstClr>
            </a:outerShdw>
          </a:effectLst>
        </p:spPr>
      </p:pic>
      <p:sp>
        <p:nvSpPr>
          <p:cNvPr id="19" name="Título 1">
            <a:extLst>
              <a:ext uri="{FF2B5EF4-FFF2-40B4-BE49-F238E27FC236}">
                <a16:creationId xmlns:a16="http://schemas.microsoft.com/office/drawing/2014/main" id="{C5DBDBA1-2516-4F03-6208-88DA35A222F9}"/>
              </a:ext>
            </a:extLst>
          </p:cNvPr>
          <p:cNvSpPr txBox="1">
            <a:spLocks/>
          </p:cNvSpPr>
          <p:nvPr/>
        </p:nvSpPr>
        <p:spPr>
          <a:xfrm>
            <a:off x="3367314" y="980342"/>
            <a:ext cx="6233886" cy="1617720"/>
          </a:xfrm>
          <a:prstGeom prst="rect">
            <a:avLst/>
          </a:prstGeom>
          <a:noFill/>
        </p:spPr>
        <p:txBody>
          <a:bodyPr vert="horz" lIns="91440" tIns="45720" rIns="91440" bIns="45720" rtlCol="0" anchor="ctr">
            <a:normAutofit fontScale="700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l"/>
            <a:r>
              <a:rPr lang="pt-BR" sz="7700" b="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Análise Preditiva</a:t>
            </a:r>
          </a:p>
          <a:p>
            <a:pPr algn="l"/>
            <a:r>
              <a:rPr lang="pt-BR" sz="4600" i="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Antecipando o Futuro</a:t>
            </a:r>
          </a:p>
        </p:txBody>
      </p:sp>
      <p:grpSp>
        <p:nvGrpSpPr>
          <p:cNvPr id="24" name="Agrupar 23">
            <a:extLst>
              <a:ext uri="{FF2B5EF4-FFF2-40B4-BE49-F238E27FC236}">
                <a16:creationId xmlns:a16="http://schemas.microsoft.com/office/drawing/2014/main" id="{E19D6DAD-6ED6-5207-3FF2-5C5F6053A5F0}"/>
              </a:ext>
            </a:extLst>
          </p:cNvPr>
          <p:cNvGrpSpPr/>
          <p:nvPr/>
        </p:nvGrpSpPr>
        <p:grpSpPr>
          <a:xfrm rot="3768461">
            <a:off x="2069298" y="-1967409"/>
            <a:ext cx="680646" cy="5835344"/>
            <a:chOff x="2250747" y="14512"/>
            <a:chExt cx="680646" cy="5983961"/>
          </a:xfrm>
        </p:grpSpPr>
        <p:sp>
          <p:nvSpPr>
            <p:cNvPr id="21" name="Retângulo 20">
              <a:extLst>
                <a:ext uri="{FF2B5EF4-FFF2-40B4-BE49-F238E27FC236}">
                  <a16:creationId xmlns:a16="http://schemas.microsoft.com/office/drawing/2014/main" id="{5F170866-5A63-EC49-4ADF-3A248993C8D0}"/>
                </a:ext>
              </a:extLst>
            </p:cNvPr>
            <p:cNvSpPr/>
            <p:nvPr/>
          </p:nvSpPr>
          <p:spPr>
            <a:xfrm rot="16200000">
              <a:off x="-313776" y="275330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E973988F-84D9-DAD3-02F4-6136E77AAD59}"/>
                </a:ext>
              </a:extLst>
            </p:cNvPr>
            <p:cNvSpPr/>
            <p:nvPr/>
          </p:nvSpPr>
          <p:spPr>
            <a:xfrm rot="16200000">
              <a:off x="-405036" y="267029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5" name="Agrupar 24">
            <a:extLst>
              <a:ext uri="{FF2B5EF4-FFF2-40B4-BE49-F238E27FC236}">
                <a16:creationId xmlns:a16="http://schemas.microsoft.com/office/drawing/2014/main" id="{3057E19B-7BC4-0F54-D5AA-CF1591B67844}"/>
              </a:ext>
            </a:extLst>
          </p:cNvPr>
          <p:cNvGrpSpPr/>
          <p:nvPr/>
        </p:nvGrpSpPr>
        <p:grpSpPr>
          <a:xfrm rot="3768461">
            <a:off x="1526568" y="-2479010"/>
            <a:ext cx="680646" cy="5414580"/>
            <a:chOff x="2250747" y="14512"/>
            <a:chExt cx="680646" cy="5983961"/>
          </a:xfrm>
        </p:grpSpPr>
        <p:sp>
          <p:nvSpPr>
            <p:cNvPr id="26" name="Retângulo 25">
              <a:extLst>
                <a:ext uri="{FF2B5EF4-FFF2-40B4-BE49-F238E27FC236}">
                  <a16:creationId xmlns:a16="http://schemas.microsoft.com/office/drawing/2014/main" id="{F44CD36D-8B82-C7E1-8EEC-8673FD59530A}"/>
                </a:ext>
              </a:extLst>
            </p:cNvPr>
            <p:cNvSpPr/>
            <p:nvPr/>
          </p:nvSpPr>
          <p:spPr>
            <a:xfrm rot="16200000">
              <a:off x="-313776" y="275330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a:extLst>
                <a:ext uri="{FF2B5EF4-FFF2-40B4-BE49-F238E27FC236}">
                  <a16:creationId xmlns:a16="http://schemas.microsoft.com/office/drawing/2014/main" id="{C434864C-7208-6A4A-9E0E-E84EA9CC3D83}"/>
                </a:ext>
              </a:extLst>
            </p:cNvPr>
            <p:cNvSpPr/>
            <p:nvPr/>
          </p:nvSpPr>
          <p:spPr>
            <a:xfrm rot="16200000">
              <a:off x="-405036" y="267029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9" name="Título 1">
            <a:extLst>
              <a:ext uri="{FF2B5EF4-FFF2-40B4-BE49-F238E27FC236}">
                <a16:creationId xmlns:a16="http://schemas.microsoft.com/office/drawing/2014/main" id="{6B67BDAD-9287-EC4D-4812-A562252680FF}"/>
              </a:ext>
            </a:extLst>
          </p:cNvPr>
          <p:cNvSpPr txBox="1">
            <a:spLocks/>
          </p:cNvSpPr>
          <p:nvPr/>
        </p:nvSpPr>
        <p:spPr>
          <a:xfrm>
            <a:off x="151897" y="2713972"/>
            <a:ext cx="9297406" cy="943627"/>
          </a:xfrm>
          <a:prstGeom prst="rect">
            <a:avLst/>
          </a:prstGeom>
          <a:solidFill>
            <a:srgbClr val="1B1545">
              <a:alpha val="60000"/>
            </a:srgbClr>
          </a:solidFill>
          <a:effectLst>
            <a:innerShdw blurRad="63500" dist="50800" dir="13500000">
              <a:prstClr val="black">
                <a:alpha val="50000"/>
              </a:prstClr>
            </a:innerShdw>
          </a:effectLst>
        </p:spPr>
        <p:txBody>
          <a:bodyPr vert="horz" lIns="91440" tIns="45720" rIns="91440" bIns="45720" rtlCol="0" anchor="ctr">
            <a:normAutofit fontScale="3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5800" b="1" i="1" dirty="0">
                <a:solidFill>
                  <a:srgbClr val="DA7232"/>
                </a:solidFill>
                <a:effectLst>
                  <a:outerShdw blurRad="50800" dist="38100" dir="2700000" algn="tl" rotWithShape="0">
                    <a:prstClr val="black">
                      <a:alpha val="40000"/>
                    </a:prstClr>
                  </a:outerShdw>
                </a:effectLst>
                <a:latin typeface="Copperplate Gothic Light" panose="020E0507020206020404" pitchFamily="34" charset="0"/>
              </a:rPr>
              <a:t>Saiba como utilizar técnicas de análise preditiva com SQL e IA para identificar padrões e tendências nos dados, permitindo prever comportamentos futuros com maior precisão.</a:t>
            </a:r>
            <a:endParaRPr lang="pt-BR" sz="5800" b="1" i="1" dirty="0">
              <a:solidFill>
                <a:srgbClr val="FFC000"/>
              </a:solidFill>
              <a:effectLst>
                <a:outerShdw blurRad="50800" dist="38100" dir="2700000" algn="tl" rotWithShape="0">
                  <a:prstClr val="black">
                    <a:alpha val="40000"/>
                  </a:prstClr>
                </a:outerShdw>
              </a:effectLst>
              <a:latin typeface="Copperplate Gothic Light" panose="020E0507020206020404" pitchFamily="34" charset="0"/>
            </a:endParaRPr>
          </a:p>
        </p:txBody>
      </p:sp>
      <p:sp>
        <p:nvSpPr>
          <p:cNvPr id="30" name="Título 1">
            <a:extLst>
              <a:ext uri="{FF2B5EF4-FFF2-40B4-BE49-F238E27FC236}">
                <a16:creationId xmlns:a16="http://schemas.microsoft.com/office/drawing/2014/main" id="{E9D40455-8CE1-0A98-8A66-7F279A259513}"/>
              </a:ext>
            </a:extLst>
          </p:cNvPr>
          <p:cNvSpPr txBox="1">
            <a:spLocks/>
          </p:cNvSpPr>
          <p:nvPr/>
        </p:nvSpPr>
        <p:spPr>
          <a:xfrm>
            <a:off x="151897" y="3897737"/>
            <a:ext cx="9297406" cy="8202421"/>
          </a:xfrm>
          <a:prstGeom prst="rect">
            <a:avLst/>
          </a:prstGeom>
          <a:noFill/>
        </p:spPr>
        <p:txBody>
          <a:bodyPr vert="horz" lIns="91440" tIns="45720" rIns="91440" bIns="45720" rtlCol="0" anchor="t">
            <a:no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Neste momento, vamos falar sobre um assunto fascinante: a análise preditiva. Vou explicar de forma simples como ela funciona e como podemos usá-la para fazer previsões precisas com a ajuda do SQL e da Inteligência Artificial.</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Imagine que você está planejando uma viagem de carro e quer saber quanto tempo vai levar para chegar ao seu destino. Você pode olhar para o mapa, verificar a distância e calcular uma estimativa com base na velocidade média do seu carro. Mas e se você pudesse prever o tempo de viagem com muito mais precisão, levando em conta o tráfego atual, as condições da estrada e até mesmo o clima? Isso é exatamente o que a análise preditiva nos permite fazer.</a:t>
            </a:r>
          </a:p>
        </p:txBody>
      </p:sp>
      <p:sp>
        <p:nvSpPr>
          <p:cNvPr id="32" name="Título 1">
            <a:extLst>
              <a:ext uri="{FF2B5EF4-FFF2-40B4-BE49-F238E27FC236}">
                <a16:creationId xmlns:a16="http://schemas.microsoft.com/office/drawing/2014/main" id="{28B71C73-1331-D074-4E1A-E725BB091F9E}"/>
              </a:ext>
            </a:extLst>
          </p:cNvPr>
          <p:cNvSpPr txBox="1">
            <a:spLocks/>
          </p:cNvSpPr>
          <p:nvPr/>
        </p:nvSpPr>
        <p:spPr>
          <a:xfrm>
            <a:off x="6781800" y="450495"/>
            <a:ext cx="1294735" cy="426637"/>
          </a:xfrm>
          <a:prstGeom prst="rect">
            <a:avLst/>
          </a:prstGeom>
          <a:noFill/>
        </p:spPr>
        <p:txBody>
          <a:bodyPr vert="horz" lIns="91440" tIns="45720" rIns="91440" bIns="45720" rtlCol="0" anchor="ctr">
            <a:normAutofit fontScale="250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endParaRPr lang="pt-BR" sz="31800" b="1" dirty="0">
              <a:ln w="38100">
                <a:solidFill>
                  <a:srgbClr val="DA7232">
                    <a:alpha val="85000"/>
                  </a:srgbClr>
                </a:solidFill>
              </a:ln>
              <a:noFill/>
              <a:effectLst>
                <a:outerShdw blurRad="50800" dist="38100" dir="2700000" algn="tl" rotWithShape="0">
                  <a:prstClr val="black">
                    <a:alpha val="40000"/>
                  </a:prstClr>
                </a:outerShdw>
              </a:effectLst>
              <a:latin typeface="Bernard MT Condensed" panose="02050806060905020404" pitchFamily="18" charset="0"/>
            </a:endParaRPr>
          </a:p>
        </p:txBody>
      </p:sp>
      <p:sp>
        <p:nvSpPr>
          <p:cNvPr id="33" name="Título 1">
            <a:extLst>
              <a:ext uri="{FF2B5EF4-FFF2-40B4-BE49-F238E27FC236}">
                <a16:creationId xmlns:a16="http://schemas.microsoft.com/office/drawing/2014/main" id="{F7139757-68E0-AD45-CC4A-8C8E75375C9F}"/>
              </a:ext>
            </a:extLst>
          </p:cNvPr>
          <p:cNvSpPr txBox="1">
            <a:spLocks/>
          </p:cNvSpPr>
          <p:nvPr/>
        </p:nvSpPr>
        <p:spPr>
          <a:xfrm>
            <a:off x="7007286" y="195931"/>
            <a:ext cx="1224669" cy="875560"/>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r"/>
            <a:r>
              <a:rPr lang="pt-BR" sz="5400" b="1" dirty="0" err="1">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ii.i</a:t>
            </a:r>
            <a:endParaRPr lang="pt-BR" sz="3200" i="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endParaRPr>
          </a:p>
        </p:txBody>
      </p:sp>
      <p:pic>
        <p:nvPicPr>
          <p:cNvPr id="34" name="Imagem 33">
            <a:extLst>
              <a:ext uri="{FF2B5EF4-FFF2-40B4-BE49-F238E27FC236}">
                <a16:creationId xmlns:a16="http://schemas.microsoft.com/office/drawing/2014/main" id="{CE51749B-FDBD-544F-4625-2CA77189E4B4}"/>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4200375" y="11561856"/>
            <a:ext cx="1200449" cy="538303"/>
          </a:xfrm>
          <a:prstGeom prst="rect">
            <a:avLst/>
          </a:prstGeom>
          <a:effectLst/>
        </p:spPr>
      </p:pic>
      <p:pic>
        <p:nvPicPr>
          <p:cNvPr id="5" name="Imagem 4">
            <a:extLst>
              <a:ext uri="{FF2B5EF4-FFF2-40B4-BE49-F238E27FC236}">
                <a16:creationId xmlns:a16="http://schemas.microsoft.com/office/drawing/2014/main" id="{04230761-0CF0-EB41-4CD1-7E77050C95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3489" y="184738"/>
            <a:ext cx="2373231" cy="2373231"/>
          </a:xfrm>
          <a:prstGeom prst="rect">
            <a:avLst/>
          </a:prstGeom>
          <a:effectLst>
            <a:softEdge rad="317500"/>
          </a:effectLst>
        </p:spPr>
      </p:pic>
      <p:pic>
        <p:nvPicPr>
          <p:cNvPr id="6" name="Imagem 5">
            <a:extLst>
              <a:ext uri="{FF2B5EF4-FFF2-40B4-BE49-F238E27FC236}">
                <a16:creationId xmlns:a16="http://schemas.microsoft.com/office/drawing/2014/main" id="{61C2AE9E-512E-2624-E6D2-1EA77441A77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40858" y="8996515"/>
            <a:ext cx="4719484" cy="2441375"/>
          </a:xfrm>
          <a:prstGeom prst="rect">
            <a:avLst/>
          </a:prstGeom>
          <a:ln>
            <a:noFill/>
          </a:ln>
          <a:effectLst>
            <a:outerShdw blurRad="50800" dist="38100" dir="2700000" algn="tl" rotWithShape="0">
              <a:prstClr val="black">
                <a:alpha val="40000"/>
              </a:prstClr>
            </a:outerShdw>
            <a:softEdge rad="112500"/>
          </a:effectLst>
        </p:spPr>
      </p:pic>
      <p:sp>
        <p:nvSpPr>
          <p:cNvPr id="8" name="Título 1">
            <a:extLst>
              <a:ext uri="{FF2B5EF4-FFF2-40B4-BE49-F238E27FC236}">
                <a16:creationId xmlns:a16="http://schemas.microsoft.com/office/drawing/2014/main" id="{D5D70531-9F2E-96C4-4306-FD0FA966C838}"/>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09  </a:t>
            </a:r>
          </a:p>
        </p:txBody>
      </p:sp>
    </p:spTree>
    <p:extLst>
      <p:ext uri="{BB962C8B-B14F-4D97-AF65-F5344CB8AC3E}">
        <p14:creationId xmlns:p14="http://schemas.microsoft.com/office/powerpoint/2010/main" val="220883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9349F8A-C744-CB6D-961A-242BF754643A}"/>
              </a:ext>
            </a:extLst>
          </p:cNvPr>
          <p:cNvSpPr/>
          <p:nvPr/>
        </p:nvSpPr>
        <p:spPr>
          <a:xfrm flipV="1">
            <a:off x="0" y="0"/>
            <a:ext cx="9601200" cy="12801600"/>
          </a:xfrm>
          <a:prstGeom prst="rect">
            <a:avLst/>
          </a:prstGeom>
          <a:gradFill>
            <a:gsLst>
              <a:gs pos="0">
                <a:srgbClr val="B19A6B"/>
              </a:gs>
              <a:gs pos="100000">
                <a:srgbClr val="D7C599"/>
              </a:gs>
            </a:gsLst>
            <a:lin ang="1620000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B193F8AE-796A-0515-EB9B-809C4E20AE85}"/>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8E461A">
                    <a:alpha val="45000"/>
                  </a:srgbClr>
                </a:solidFill>
                <a:latin typeface="Copperplate Gothic Bold" panose="020E0705020206020404" pitchFamily="34" charset="0"/>
              </a:rPr>
              <a:t>Navegando pelas Profundezas da </a:t>
            </a:r>
          </a:p>
          <a:p>
            <a:r>
              <a:rPr lang="pt-BR" sz="2400" dirty="0">
                <a:solidFill>
                  <a:srgbClr val="8E461A">
                    <a:alpha val="45000"/>
                  </a:srgbClr>
                </a:solidFill>
                <a:latin typeface="Copperplate Gothic Bold" panose="020E0705020206020404" pitchFamily="34" charset="0"/>
              </a:rPr>
              <a:t>Inteligência Artificial em Bancos de Dados</a:t>
            </a:r>
          </a:p>
        </p:txBody>
      </p:sp>
      <p:sp>
        <p:nvSpPr>
          <p:cNvPr id="30" name="Título 1">
            <a:extLst>
              <a:ext uri="{FF2B5EF4-FFF2-40B4-BE49-F238E27FC236}">
                <a16:creationId xmlns:a16="http://schemas.microsoft.com/office/drawing/2014/main" id="{E9D40455-8CE1-0A98-8A66-7F279A259513}"/>
              </a:ext>
            </a:extLst>
          </p:cNvPr>
          <p:cNvSpPr txBox="1">
            <a:spLocks/>
          </p:cNvSpPr>
          <p:nvPr/>
        </p:nvSpPr>
        <p:spPr>
          <a:xfrm>
            <a:off x="151897" y="1002890"/>
            <a:ext cx="9297406" cy="11097269"/>
          </a:xfrm>
          <a:prstGeom prst="rect">
            <a:avLst/>
          </a:prstGeom>
          <a:noFill/>
        </p:spPr>
        <p:txBody>
          <a:bodyPr vert="horz" lIns="91440" tIns="45720" rIns="91440" bIns="45720" rtlCol="0" anchor="t">
            <a:no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Dando um exemplo prático. Digamos que você tem uma loja online e quer prever quantas vendas terá no próximo mês. Você pode usar dados históricos de vendas, informações sobre o comportamento dos clientes e até mesmo dados externos, como o clima e feriados, para fazer essa previsão. Com a ajuda do SQL e da Inteligência Artificial, você pode criar modelos preditivos que analisam esses dados e fazem previsões precisas sobre o futuro das vendas.</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Resumindo, a análise preditiva nos permite antecipar o futuro usando dados e algoritmos inteligentes. É como ter uma bola de cristal que nos ajuda a tomar decisões melhores e mais informadas. Espero que agora você tenha uma ideia melhor de como funciona e por que é tão poderosa a análise preditiva com SQL e Inteligência Artificial!</a:t>
            </a:r>
          </a:p>
        </p:txBody>
      </p:sp>
      <p:pic>
        <p:nvPicPr>
          <p:cNvPr id="5" name="Imagem 4">
            <a:extLst>
              <a:ext uri="{FF2B5EF4-FFF2-40B4-BE49-F238E27FC236}">
                <a16:creationId xmlns:a16="http://schemas.microsoft.com/office/drawing/2014/main" id="{927DB9CF-3827-03B7-FAB3-5745D6EC5C46}"/>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4200375" y="11561856"/>
            <a:ext cx="1200449" cy="538303"/>
          </a:xfrm>
          <a:prstGeom prst="rect">
            <a:avLst/>
          </a:prstGeom>
          <a:effectLst/>
        </p:spPr>
      </p:pic>
      <p:pic>
        <p:nvPicPr>
          <p:cNvPr id="3" name="Imagem 2">
            <a:extLst>
              <a:ext uri="{FF2B5EF4-FFF2-40B4-BE49-F238E27FC236}">
                <a16:creationId xmlns:a16="http://schemas.microsoft.com/office/drawing/2014/main" id="{1B4838BE-8B23-9530-36EA-CFACEB07527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76296" y="4564662"/>
            <a:ext cx="5848608" cy="3694431"/>
          </a:xfrm>
          <a:prstGeom prst="rect">
            <a:avLst/>
          </a:prstGeom>
          <a:ln>
            <a:noFill/>
          </a:ln>
          <a:effectLst>
            <a:outerShdw blurRad="50800" dist="38100" dir="2700000" algn="tl" rotWithShape="0">
              <a:prstClr val="black">
                <a:alpha val="40000"/>
              </a:prstClr>
            </a:outerShdw>
            <a:softEdge rad="112500"/>
          </a:effectLst>
        </p:spPr>
      </p:pic>
      <p:sp>
        <p:nvSpPr>
          <p:cNvPr id="7" name="Título 1">
            <a:extLst>
              <a:ext uri="{FF2B5EF4-FFF2-40B4-BE49-F238E27FC236}">
                <a16:creationId xmlns:a16="http://schemas.microsoft.com/office/drawing/2014/main" id="{521D7A15-808D-7295-9CFB-7D2E7A1CBC5F}"/>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10</a:t>
            </a:r>
          </a:p>
        </p:txBody>
      </p:sp>
    </p:spTree>
    <p:extLst>
      <p:ext uri="{BB962C8B-B14F-4D97-AF65-F5344CB8AC3E}">
        <p14:creationId xmlns:p14="http://schemas.microsoft.com/office/powerpoint/2010/main" val="3149560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9349F8A-C744-CB6D-961A-242BF754643A}"/>
              </a:ext>
            </a:extLst>
          </p:cNvPr>
          <p:cNvSpPr/>
          <p:nvPr/>
        </p:nvSpPr>
        <p:spPr>
          <a:xfrm flipV="1">
            <a:off x="0" y="0"/>
            <a:ext cx="9601200" cy="12801600"/>
          </a:xfrm>
          <a:prstGeom prst="rect">
            <a:avLst/>
          </a:prstGeom>
          <a:gradFill>
            <a:gsLst>
              <a:gs pos="0">
                <a:srgbClr val="B19A6B"/>
              </a:gs>
              <a:gs pos="100000">
                <a:srgbClr val="D7C599"/>
              </a:gs>
            </a:gsLst>
            <a:lin ang="1620000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B193F8AE-796A-0515-EB9B-809C4E20AE85}"/>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8E461A">
                    <a:alpha val="45000"/>
                  </a:srgbClr>
                </a:solidFill>
                <a:latin typeface="Copperplate Gothic Bold" panose="020E0705020206020404" pitchFamily="34" charset="0"/>
              </a:rPr>
              <a:t>Navegando pelas Profundezas da </a:t>
            </a:r>
          </a:p>
          <a:p>
            <a:r>
              <a:rPr lang="pt-BR" sz="2400" dirty="0">
                <a:solidFill>
                  <a:srgbClr val="8E461A">
                    <a:alpha val="45000"/>
                  </a:srgbClr>
                </a:solidFill>
                <a:latin typeface="Copperplate Gothic Bold" panose="020E0705020206020404" pitchFamily="34" charset="0"/>
              </a:rPr>
              <a:t>Inteligência Artificial em Bancos de Dados</a:t>
            </a:r>
          </a:p>
        </p:txBody>
      </p:sp>
      <p:sp>
        <p:nvSpPr>
          <p:cNvPr id="3" name="Retângulo 2">
            <a:extLst>
              <a:ext uri="{FF2B5EF4-FFF2-40B4-BE49-F238E27FC236}">
                <a16:creationId xmlns:a16="http://schemas.microsoft.com/office/drawing/2014/main" id="{8DD07000-5404-9055-4651-358D5FFA4031}"/>
              </a:ext>
            </a:extLst>
          </p:cNvPr>
          <p:cNvSpPr/>
          <p:nvPr/>
        </p:nvSpPr>
        <p:spPr>
          <a:xfrm>
            <a:off x="0" y="159661"/>
            <a:ext cx="9601200" cy="2409371"/>
          </a:xfrm>
          <a:prstGeom prst="rect">
            <a:avLst/>
          </a:prstGeom>
          <a:gradFill flip="none" rotWithShape="1">
            <a:gsLst>
              <a:gs pos="0">
                <a:srgbClr val="192332"/>
              </a:gs>
              <a:gs pos="100000">
                <a:srgbClr val="2E266C"/>
              </a:gs>
            </a:gsLst>
            <a:lin ang="16200000" scaled="1"/>
            <a:tileRect/>
          </a:gradFill>
          <a:ln w="76200">
            <a:solidFill>
              <a:srgbClr val="DA723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047DC8D6-0920-B9FD-3C71-63F60B0DB6B7}"/>
              </a:ext>
            </a:extLst>
          </p:cNvPr>
          <p:cNvPicPr>
            <a:picLocks noChangeAspect="1"/>
          </p:cNvPicPr>
          <p:nvPr/>
        </p:nvPicPr>
        <p:blipFill>
          <a:blip r:embed="rId2"/>
          <a:stretch>
            <a:fillRect/>
          </a:stretch>
        </p:blipFill>
        <p:spPr>
          <a:xfrm>
            <a:off x="8261122" y="364560"/>
            <a:ext cx="1200449" cy="538303"/>
          </a:xfrm>
          <a:prstGeom prst="rect">
            <a:avLst/>
          </a:prstGeom>
          <a:effectLst>
            <a:outerShdw blurRad="50800" dist="38100" dir="2700000" algn="tl" rotWithShape="0">
              <a:prstClr val="black">
                <a:alpha val="40000"/>
              </a:prstClr>
            </a:outerShdw>
          </a:effectLst>
        </p:spPr>
      </p:pic>
      <p:sp>
        <p:nvSpPr>
          <p:cNvPr id="19" name="Título 1">
            <a:extLst>
              <a:ext uri="{FF2B5EF4-FFF2-40B4-BE49-F238E27FC236}">
                <a16:creationId xmlns:a16="http://schemas.microsoft.com/office/drawing/2014/main" id="{C5DBDBA1-2516-4F03-6208-88DA35A222F9}"/>
              </a:ext>
            </a:extLst>
          </p:cNvPr>
          <p:cNvSpPr txBox="1">
            <a:spLocks/>
          </p:cNvSpPr>
          <p:nvPr/>
        </p:nvSpPr>
        <p:spPr>
          <a:xfrm>
            <a:off x="3367314" y="980342"/>
            <a:ext cx="6233886" cy="1617720"/>
          </a:xfrm>
          <a:prstGeom prst="rect">
            <a:avLst/>
          </a:prstGeom>
          <a:noFill/>
        </p:spPr>
        <p:txBody>
          <a:bodyPr vert="horz" lIns="91440" tIns="45720" rIns="91440" bIns="45720" rtlCol="0" anchor="ctr">
            <a:normAutofit fontScale="6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l"/>
            <a:r>
              <a:rPr lang="pt-BR" sz="7700" b="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Machine Learning em SQL</a:t>
            </a:r>
          </a:p>
          <a:p>
            <a:pPr algn="l"/>
            <a:r>
              <a:rPr lang="pt-BR" sz="4600" i="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Desbravando Fronteiras</a:t>
            </a:r>
          </a:p>
        </p:txBody>
      </p:sp>
      <p:grpSp>
        <p:nvGrpSpPr>
          <p:cNvPr id="24" name="Agrupar 23">
            <a:extLst>
              <a:ext uri="{FF2B5EF4-FFF2-40B4-BE49-F238E27FC236}">
                <a16:creationId xmlns:a16="http://schemas.microsoft.com/office/drawing/2014/main" id="{E19D6DAD-6ED6-5207-3FF2-5C5F6053A5F0}"/>
              </a:ext>
            </a:extLst>
          </p:cNvPr>
          <p:cNvGrpSpPr/>
          <p:nvPr/>
        </p:nvGrpSpPr>
        <p:grpSpPr>
          <a:xfrm rot="3768461">
            <a:off x="2069298" y="-1967409"/>
            <a:ext cx="680646" cy="5835344"/>
            <a:chOff x="2250747" y="14512"/>
            <a:chExt cx="680646" cy="5983961"/>
          </a:xfrm>
        </p:grpSpPr>
        <p:sp>
          <p:nvSpPr>
            <p:cNvPr id="21" name="Retângulo 20">
              <a:extLst>
                <a:ext uri="{FF2B5EF4-FFF2-40B4-BE49-F238E27FC236}">
                  <a16:creationId xmlns:a16="http://schemas.microsoft.com/office/drawing/2014/main" id="{5F170866-5A63-EC49-4ADF-3A248993C8D0}"/>
                </a:ext>
              </a:extLst>
            </p:cNvPr>
            <p:cNvSpPr/>
            <p:nvPr/>
          </p:nvSpPr>
          <p:spPr>
            <a:xfrm rot="16200000">
              <a:off x="-313776" y="275330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E973988F-84D9-DAD3-02F4-6136E77AAD59}"/>
                </a:ext>
              </a:extLst>
            </p:cNvPr>
            <p:cNvSpPr/>
            <p:nvPr/>
          </p:nvSpPr>
          <p:spPr>
            <a:xfrm rot="16200000">
              <a:off x="-405036" y="267029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5" name="Agrupar 24">
            <a:extLst>
              <a:ext uri="{FF2B5EF4-FFF2-40B4-BE49-F238E27FC236}">
                <a16:creationId xmlns:a16="http://schemas.microsoft.com/office/drawing/2014/main" id="{3057E19B-7BC4-0F54-D5AA-CF1591B67844}"/>
              </a:ext>
            </a:extLst>
          </p:cNvPr>
          <p:cNvGrpSpPr/>
          <p:nvPr/>
        </p:nvGrpSpPr>
        <p:grpSpPr>
          <a:xfrm rot="3768461">
            <a:off x="1526568" y="-2479010"/>
            <a:ext cx="680646" cy="5414580"/>
            <a:chOff x="2250747" y="14512"/>
            <a:chExt cx="680646" cy="5983961"/>
          </a:xfrm>
        </p:grpSpPr>
        <p:sp>
          <p:nvSpPr>
            <p:cNvPr id="26" name="Retângulo 25">
              <a:extLst>
                <a:ext uri="{FF2B5EF4-FFF2-40B4-BE49-F238E27FC236}">
                  <a16:creationId xmlns:a16="http://schemas.microsoft.com/office/drawing/2014/main" id="{F44CD36D-8B82-C7E1-8EEC-8673FD59530A}"/>
                </a:ext>
              </a:extLst>
            </p:cNvPr>
            <p:cNvSpPr/>
            <p:nvPr/>
          </p:nvSpPr>
          <p:spPr>
            <a:xfrm rot="16200000">
              <a:off x="-313776" y="275330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a:extLst>
                <a:ext uri="{FF2B5EF4-FFF2-40B4-BE49-F238E27FC236}">
                  <a16:creationId xmlns:a16="http://schemas.microsoft.com/office/drawing/2014/main" id="{C434864C-7208-6A4A-9E0E-E84EA9CC3D83}"/>
                </a:ext>
              </a:extLst>
            </p:cNvPr>
            <p:cNvSpPr/>
            <p:nvPr/>
          </p:nvSpPr>
          <p:spPr>
            <a:xfrm rot="16200000">
              <a:off x="-405036" y="267029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9" name="Título 1">
            <a:extLst>
              <a:ext uri="{FF2B5EF4-FFF2-40B4-BE49-F238E27FC236}">
                <a16:creationId xmlns:a16="http://schemas.microsoft.com/office/drawing/2014/main" id="{6B67BDAD-9287-EC4D-4812-A562252680FF}"/>
              </a:ext>
            </a:extLst>
          </p:cNvPr>
          <p:cNvSpPr txBox="1">
            <a:spLocks/>
          </p:cNvSpPr>
          <p:nvPr/>
        </p:nvSpPr>
        <p:spPr>
          <a:xfrm>
            <a:off x="151897" y="2713972"/>
            <a:ext cx="9297406" cy="943627"/>
          </a:xfrm>
          <a:prstGeom prst="rect">
            <a:avLst/>
          </a:prstGeom>
          <a:solidFill>
            <a:srgbClr val="1B1545">
              <a:alpha val="60000"/>
            </a:srgbClr>
          </a:solidFill>
          <a:effectLst>
            <a:innerShdw blurRad="63500" dist="50800" dir="13500000">
              <a:prstClr val="black">
                <a:alpha val="50000"/>
              </a:prstClr>
            </a:innerShdw>
          </a:effectLst>
        </p:spPr>
        <p:txBody>
          <a:bodyPr vert="horz" lIns="91440" tIns="45720" rIns="91440" bIns="45720" rtlCol="0" anchor="ctr">
            <a:normAutofit fontScale="3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5800" b="1" i="1" dirty="0">
                <a:solidFill>
                  <a:srgbClr val="DA7232"/>
                </a:solidFill>
                <a:effectLst>
                  <a:outerShdw blurRad="50800" dist="38100" dir="2700000" algn="tl" rotWithShape="0">
                    <a:prstClr val="black">
                      <a:alpha val="40000"/>
                    </a:prstClr>
                  </a:outerShdw>
                </a:effectLst>
                <a:latin typeface="Copperplate Gothic Light" panose="020E0507020206020404" pitchFamily="34" charset="0"/>
              </a:rPr>
              <a:t>Explore o papel da IA no contexto do SQL, utilizando algoritmos de machine learning para realizar análises avançadas e tomar decisões inteligentes com base nos dados de bancos de dados SQL.</a:t>
            </a:r>
            <a:endParaRPr lang="pt-BR" sz="5800" b="1" i="1" dirty="0">
              <a:solidFill>
                <a:srgbClr val="FFC000"/>
              </a:solidFill>
              <a:effectLst>
                <a:outerShdw blurRad="50800" dist="38100" dir="2700000" algn="tl" rotWithShape="0">
                  <a:prstClr val="black">
                    <a:alpha val="40000"/>
                  </a:prstClr>
                </a:outerShdw>
              </a:effectLst>
              <a:latin typeface="Copperplate Gothic Light" panose="020E0507020206020404" pitchFamily="34" charset="0"/>
            </a:endParaRPr>
          </a:p>
        </p:txBody>
      </p:sp>
      <p:sp>
        <p:nvSpPr>
          <p:cNvPr id="30" name="Título 1">
            <a:extLst>
              <a:ext uri="{FF2B5EF4-FFF2-40B4-BE49-F238E27FC236}">
                <a16:creationId xmlns:a16="http://schemas.microsoft.com/office/drawing/2014/main" id="{E9D40455-8CE1-0A98-8A66-7F279A259513}"/>
              </a:ext>
            </a:extLst>
          </p:cNvPr>
          <p:cNvSpPr txBox="1">
            <a:spLocks/>
          </p:cNvSpPr>
          <p:nvPr/>
        </p:nvSpPr>
        <p:spPr>
          <a:xfrm>
            <a:off x="151897" y="3897737"/>
            <a:ext cx="9297406" cy="8202421"/>
          </a:xfrm>
          <a:prstGeom prst="rect">
            <a:avLst/>
          </a:prstGeom>
          <a:noFill/>
        </p:spPr>
        <p:txBody>
          <a:bodyPr vert="horz" lIns="91440" tIns="45720" rIns="91440" bIns="45720" rtlCol="0" anchor="t">
            <a:no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Iremos entrar em um mundo emocionante: o Machine Learning em SQL. Explicando de maneira descomplicada como podemos utilizar o poder do Machine Learning dentro da Linguagem SQL, e como isso pode abrir novas oportunidades e possibilidades incríveis.</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Vamos começar com o básico. O que é Machine Learning? É uma técnica que permite aos computadores aprenderem a partir de dados, sem a necessidade de serem explicitamente programados. Em outras palavras, é como ensinar um computador a reconhecer padrões e tomar decisões com base nesses padrões.</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Agora, vamos combinar isso com o SQL, a linguagem que usamos para acessar e manipular dados em um banco de dados. Imagine que você tem um banco de dados com informações sobre clientes de uma loja. Com o Machine Learning em SQL, você pode treinar um modelo para prever quais clientes têm mais probabilidade de comprar determinado produto, com base em seus hábitos de compra passados.</a:t>
            </a:r>
          </a:p>
        </p:txBody>
      </p:sp>
      <p:sp>
        <p:nvSpPr>
          <p:cNvPr id="32" name="Título 1">
            <a:extLst>
              <a:ext uri="{FF2B5EF4-FFF2-40B4-BE49-F238E27FC236}">
                <a16:creationId xmlns:a16="http://schemas.microsoft.com/office/drawing/2014/main" id="{28B71C73-1331-D074-4E1A-E725BB091F9E}"/>
              </a:ext>
            </a:extLst>
          </p:cNvPr>
          <p:cNvSpPr txBox="1">
            <a:spLocks/>
          </p:cNvSpPr>
          <p:nvPr/>
        </p:nvSpPr>
        <p:spPr>
          <a:xfrm>
            <a:off x="6781800" y="450495"/>
            <a:ext cx="1294735" cy="426637"/>
          </a:xfrm>
          <a:prstGeom prst="rect">
            <a:avLst/>
          </a:prstGeom>
          <a:noFill/>
        </p:spPr>
        <p:txBody>
          <a:bodyPr vert="horz" lIns="91440" tIns="45720" rIns="91440" bIns="45720" rtlCol="0" anchor="ctr">
            <a:normAutofit fontScale="250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endParaRPr lang="pt-BR" sz="31800" b="1" dirty="0">
              <a:ln w="38100">
                <a:solidFill>
                  <a:srgbClr val="DA7232">
                    <a:alpha val="85000"/>
                  </a:srgbClr>
                </a:solidFill>
              </a:ln>
              <a:noFill/>
              <a:effectLst>
                <a:outerShdw blurRad="50800" dist="38100" dir="2700000" algn="tl" rotWithShape="0">
                  <a:prstClr val="black">
                    <a:alpha val="40000"/>
                  </a:prstClr>
                </a:outerShdw>
              </a:effectLst>
              <a:latin typeface="Bernard MT Condensed" panose="02050806060905020404" pitchFamily="18" charset="0"/>
            </a:endParaRPr>
          </a:p>
        </p:txBody>
      </p:sp>
      <p:sp>
        <p:nvSpPr>
          <p:cNvPr id="33" name="Título 1">
            <a:extLst>
              <a:ext uri="{FF2B5EF4-FFF2-40B4-BE49-F238E27FC236}">
                <a16:creationId xmlns:a16="http://schemas.microsoft.com/office/drawing/2014/main" id="{F7139757-68E0-AD45-CC4A-8C8E75375C9F}"/>
              </a:ext>
            </a:extLst>
          </p:cNvPr>
          <p:cNvSpPr txBox="1">
            <a:spLocks/>
          </p:cNvSpPr>
          <p:nvPr/>
        </p:nvSpPr>
        <p:spPr>
          <a:xfrm>
            <a:off x="7007286" y="195931"/>
            <a:ext cx="1224669" cy="875560"/>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r"/>
            <a:r>
              <a:rPr lang="pt-BR" sz="5400" b="1" dirty="0" err="1">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ii.ii</a:t>
            </a:r>
            <a:endParaRPr lang="pt-BR" sz="3200" i="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endParaRPr>
          </a:p>
        </p:txBody>
      </p:sp>
      <p:pic>
        <p:nvPicPr>
          <p:cNvPr id="34" name="Imagem 33">
            <a:extLst>
              <a:ext uri="{FF2B5EF4-FFF2-40B4-BE49-F238E27FC236}">
                <a16:creationId xmlns:a16="http://schemas.microsoft.com/office/drawing/2014/main" id="{CE51749B-FDBD-544F-4625-2CA77189E4B4}"/>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4200375" y="11561856"/>
            <a:ext cx="1200449" cy="538303"/>
          </a:xfrm>
          <a:prstGeom prst="rect">
            <a:avLst/>
          </a:prstGeom>
          <a:effectLst/>
        </p:spPr>
      </p:pic>
      <p:pic>
        <p:nvPicPr>
          <p:cNvPr id="5" name="Imagem 4">
            <a:extLst>
              <a:ext uri="{FF2B5EF4-FFF2-40B4-BE49-F238E27FC236}">
                <a16:creationId xmlns:a16="http://schemas.microsoft.com/office/drawing/2014/main" id="{9949C01D-D6DA-1BC1-72F7-FDCDCF542A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3489" y="184738"/>
            <a:ext cx="2373231" cy="2373231"/>
          </a:xfrm>
          <a:prstGeom prst="rect">
            <a:avLst/>
          </a:prstGeom>
          <a:effectLst>
            <a:softEdge rad="317500"/>
          </a:effectLst>
        </p:spPr>
      </p:pic>
      <p:sp>
        <p:nvSpPr>
          <p:cNvPr id="7" name="Título 1">
            <a:extLst>
              <a:ext uri="{FF2B5EF4-FFF2-40B4-BE49-F238E27FC236}">
                <a16:creationId xmlns:a16="http://schemas.microsoft.com/office/drawing/2014/main" id="{693F0953-AE34-FC9D-099D-D670EB38F0B3}"/>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11</a:t>
            </a:r>
          </a:p>
        </p:txBody>
      </p:sp>
    </p:spTree>
    <p:extLst>
      <p:ext uri="{BB962C8B-B14F-4D97-AF65-F5344CB8AC3E}">
        <p14:creationId xmlns:p14="http://schemas.microsoft.com/office/powerpoint/2010/main" val="3433652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9349F8A-C744-CB6D-961A-242BF754643A}"/>
              </a:ext>
            </a:extLst>
          </p:cNvPr>
          <p:cNvSpPr/>
          <p:nvPr/>
        </p:nvSpPr>
        <p:spPr>
          <a:xfrm flipV="1">
            <a:off x="0" y="0"/>
            <a:ext cx="9601200" cy="12801600"/>
          </a:xfrm>
          <a:prstGeom prst="rect">
            <a:avLst/>
          </a:prstGeom>
          <a:gradFill>
            <a:gsLst>
              <a:gs pos="0">
                <a:srgbClr val="B19A6B"/>
              </a:gs>
              <a:gs pos="100000">
                <a:srgbClr val="D7C599"/>
              </a:gs>
            </a:gsLst>
            <a:lin ang="1620000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B193F8AE-796A-0515-EB9B-809C4E20AE85}"/>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8E461A">
                    <a:alpha val="45000"/>
                  </a:srgbClr>
                </a:solidFill>
                <a:latin typeface="Copperplate Gothic Bold" panose="020E0705020206020404" pitchFamily="34" charset="0"/>
              </a:rPr>
              <a:t>Navegando pelas Profundezas da </a:t>
            </a:r>
          </a:p>
          <a:p>
            <a:r>
              <a:rPr lang="pt-BR" sz="2400" dirty="0">
                <a:solidFill>
                  <a:srgbClr val="8E461A">
                    <a:alpha val="45000"/>
                  </a:srgbClr>
                </a:solidFill>
                <a:latin typeface="Copperplate Gothic Bold" panose="020E0705020206020404" pitchFamily="34" charset="0"/>
              </a:rPr>
              <a:t>Inteligência Artificial em Bancos de Dados</a:t>
            </a:r>
          </a:p>
        </p:txBody>
      </p:sp>
      <p:sp>
        <p:nvSpPr>
          <p:cNvPr id="30" name="Título 1">
            <a:extLst>
              <a:ext uri="{FF2B5EF4-FFF2-40B4-BE49-F238E27FC236}">
                <a16:creationId xmlns:a16="http://schemas.microsoft.com/office/drawing/2014/main" id="{E9D40455-8CE1-0A98-8A66-7F279A259513}"/>
              </a:ext>
            </a:extLst>
          </p:cNvPr>
          <p:cNvSpPr txBox="1">
            <a:spLocks/>
          </p:cNvSpPr>
          <p:nvPr/>
        </p:nvSpPr>
        <p:spPr>
          <a:xfrm>
            <a:off x="151897" y="1002890"/>
            <a:ext cx="9297406" cy="11097269"/>
          </a:xfrm>
          <a:prstGeom prst="rect">
            <a:avLst/>
          </a:prstGeom>
          <a:noFill/>
        </p:spPr>
        <p:txBody>
          <a:bodyPr vert="horz" lIns="91440" tIns="45720" rIns="91440" bIns="45720" rtlCol="0" anchor="t">
            <a:no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Um exemplo prático seria criar um modelo que analisa o histórico de compras dos clientes e identifica padrões de compra. Com base nesses padrões, o modelo pode prever quais clientes têm mais probabilidade de comprar um produto específico no futuro. Isso pode ser extremamente útil para empresas que desejam segmentar seus clientes e personalizar suas estratégias de marketing.</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Em conclusão, o Machine Learning em SQL nos permite explorar o potencial do Machine Learning dentro do ambiente familiar do SQL. É como dar superpoderes ao seu banco de dados, permitindo que ele aprenda e tome decisões de forma inteligente com base nos dados disponíveis. Espero que agora você tenha uma compreensão melhor de como funciona e por que é tão emocionante o Machine Learning em SQL!</a:t>
            </a:r>
          </a:p>
        </p:txBody>
      </p:sp>
      <p:pic>
        <p:nvPicPr>
          <p:cNvPr id="5" name="Imagem 4">
            <a:extLst>
              <a:ext uri="{FF2B5EF4-FFF2-40B4-BE49-F238E27FC236}">
                <a16:creationId xmlns:a16="http://schemas.microsoft.com/office/drawing/2014/main" id="{927DB9CF-3827-03B7-FAB3-5745D6EC5C46}"/>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4200375" y="11561856"/>
            <a:ext cx="1200449" cy="538303"/>
          </a:xfrm>
          <a:prstGeom prst="rect">
            <a:avLst/>
          </a:prstGeom>
          <a:effectLst/>
        </p:spPr>
      </p:pic>
      <p:pic>
        <p:nvPicPr>
          <p:cNvPr id="3" name="Imagem 2">
            <a:extLst>
              <a:ext uri="{FF2B5EF4-FFF2-40B4-BE49-F238E27FC236}">
                <a16:creationId xmlns:a16="http://schemas.microsoft.com/office/drawing/2014/main" id="{CF4B550F-ECED-D5B7-BBBE-56CF4EE28D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52561" y="7647132"/>
            <a:ext cx="5696077" cy="3206800"/>
          </a:xfrm>
          <a:prstGeom prst="rect">
            <a:avLst/>
          </a:prstGeom>
          <a:ln>
            <a:noFill/>
          </a:ln>
          <a:effectLst>
            <a:outerShdw blurRad="50800" dist="38100" dir="2700000" algn="tl" rotWithShape="0">
              <a:prstClr val="black">
                <a:alpha val="40000"/>
              </a:prstClr>
            </a:outerShdw>
            <a:softEdge rad="112500"/>
          </a:effectLst>
        </p:spPr>
      </p:pic>
      <p:sp>
        <p:nvSpPr>
          <p:cNvPr id="7" name="Título 1">
            <a:extLst>
              <a:ext uri="{FF2B5EF4-FFF2-40B4-BE49-F238E27FC236}">
                <a16:creationId xmlns:a16="http://schemas.microsoft.com/office/drawing/2014/main" id="{10ED3D8A-2D2B-E900-D053-C0B9526418F5}"/>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12</a:t>
            </a:r>
          </a:p>
        </p:txBody>
      </p:sp>
    </p:spTree>
    <p:extLst>
      <p:ext uri="{BB962C8B-B14F-4D97-AF65-F5344CB8AC3E}">
        <p14:creationId xmlns:p14="http://schemas.microsoft.com/office/powerpoint/2010/main" val="3590595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EC00FE4-67C4-820F-E8BC-1EE718973F92}"/>
              </a:ext>
            </a:extLst>
          </p:cNvPr>
          <p:cNvSpPr/>
          <p:nvPr/>
        </p:nvSpPr>
        <p:spPr>
          <a:xfrm flipV="1">
            <a:off x="0" y="0"/>
            <a:ext cx="9601200" cy="12801600"/>
          </a:xfrm>
          <a:prstGeom prst="rect">
            <a:avLst/>
          </a:prstGeom>
          <a:gradFill flip="none" rotWithShape="1">
            <a:gsLst>
              <a:gs pos="0">
                <a:srgbClr val="192332"/>
              </a:gs>
              <a:gs pos="100000">
                <a:srgbClr val="2E266C"/>
              </a:gs>
            </a:gsLst>
            <a:lin ang="16200000" scaled="1"/>
            <a:tileRect/>
          </a:gradFill>
          <a:ln w="76200">
            <a:solidFill>
              <a:srgbClr val="2E2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F0DE14DC-DD1A-C89D-5716-CADC87EAAD90}"/>
              </a:ext>
            </a:extLst>
          </p:cNvPr>
          <p:cNvSpPr txBox="1">
            <a:spLocks/>
          </p:cNvSpPr>
          <p:nvPr/>
        </p:nvSpPr>
        <p:spPr>
          <a:xfrm>
            <a:off x="408815" y="7473917"/>
            <a:ext cx="8783570" cy="4438649"/>
          </a:xfrm>
          <a:prstGeom prst="rect">
            <a:avLst/>
          </a:prstGeom>
          <a:solidFill>
            <a:srgbClr val="1B1545">
              <a:alpha val="52000"/>
            </a:srgbClr>
          </a:solidFill>
          <a:effectLst>
            <a:outerShdw blurRad="50800" dist="38100" dir="2700000" algn="tl" rotWithShape="0">
              <a:prstClr val="black">
                <a:alpha val="40000"/>
              </a:prstClr>
            </a:outerShdw>
            <a:softEdge rad="127000"/>
          </a:effectLst>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endParaRPr lang="pt-BR" sz="32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endParaRPr>
          </a:p>
        </p:txBody>
      </p:sp>
      <p:sp>
        <p:nvSpPr>
          <p:cNvPr id="5" name="Título 1">
            <a:extLst>
              <a:ext uri="{FF2B5EF4-FFF2-40B4-BE49-F238E27FC236}">
                <a16:creationId xmlns:a16="http://schemas.microsoft.com/office/drawing/2014/main" id="{E1084788-5003-304B-A320-853420BF4EFF}"/>
              </a:ext>
            </a:extLst>
          </p:cNvPr>
          <p:cNvSpPr txBox="1">
            <a:spLocks/>
          </p:cNvSpPr>
          <p:nvPr/>
        </p:nvSpPr>
        <p:spPr>
          <a:xfrm>
            <a:off x="1" y="412343"/>
            <a:ext cx="9601200" cy="6489902"/>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9600" dirty="0">
                <a:ln w="57150">
                  <a:solidFill>
                    <a:srgbClr val="DA7232"/>
                  </a:solidFill>
                </a:ln>
                <a:noFill/>
                <a:effectLst>
                  <a:outerShdw blurRad="50800" dist="38100" dir="2700000" algn="tl" rotWithShape="0">
                    <a:prstClr val="black">
                      <a:alpha val="40000"/>
                    </a:prstClr>
                  </a:outerShdw>
                </a:effectLst>
                <a:latin typeface="Copperplate Gothic Bold" panose="020E0705020206020404" pitchFamily="34" charset="0"/>
              </a:rPr>
              <a:t>Capítulo</a:t>
            </a:r>
            <a:endParaRPr lang="pt-BR" sz="2800" dirty="0">
              <a:ln w="57150">
                <a:solidFill>
                  <a:srgbClr val="DA7232"/>
                </a:solidFill>
              </a:ln>
              <a:noFill/>
              <a:effectLst>
                <a:outerShdw blurRad="50800" dist="38100" dir="2700000" algn="tl" rotWithShape="0">
                  <a:prstClr val="black">
                    <a:alpha val="40000"/>
                  </a:prstClr>
                </a:outerShdw>
              </a:effectLst>
              <a:latin typeface="Copperplate Gothic Bold" panose="020E0705020206020404" pitchFamily="34" charset="0"/>
            </a:endParaRPr>
          </a:p>
          <a:p>
            <a:r>
              <a:rPr lang="pt-BR" sz="31800" b="1" dirty="0">
                <a:ln w="203200">
                  <a:solidFill>
                    <a:srgbClr val="DA7232">
                      <a:alpha val="85000"/>
                    </a:srgbClr>
                  </a:solidFill>
                </a:ln>
                <a:noFill/>
                <a:effectLst>
                  <a:outerShdw blurRad="50800" dist="38100" dir="2700000" algn="tl" rotWithShape="0">
                    <a:prstClr val="black">
                      <a:alpha val="40000"/>
                    </a:prstClr>
                  </a:outerShdw>
                </a:effectLst>
                <a:latin typeface="Bernard MT Condensed" panose="02050806060905020404" pitchFamily="18" charset="0"/>
              </a:rPr>
              <a:t>III</a:t>
            </a:r>
          </a:p>
        </p:txBody>
      </p:sp>
      <p:sp>
        <p:nvSpPr>
          <p:cNvPr id="7" name="Título 1">
            <a:extLst>
              <a:ext uri="{FF2B5EF4-FFF2-40B4-BE49-F238E27FC236}">
                <a16:creationId xmlns:a16="http://schemas.microsoft.com/office/drawing/2014/main" id="{DB2211FD-117F-F01E-5A07-2F455F9CAD27}"/>
              </a:ext>
            </a:extLst>
          </p:cNvPr>
          <p:cNvSpPr txBox="1">
            <a:spLocks/>
          </p:cNvSpPr>
          <p:nvPr/>
        </p:nvSpPr>
        <p:spPr>
          <a:xfrm>
            <a:off x="720068" y="7644892"/>
            <a:ext cx="8161064" cy="3945492"/>
          </a:xfrm>
          <a:prstGeom prst="rect">
            <a:avLst/>
          </a:prstGeom>
          <a:noFill/>
          <a:effectLst>
            <a:outerShdw blurRad="50800" dist="38100" dir="2700000" algn="tl" rotWithShape="0">
              <a:prstClr val="black">
                <a:alpha val="40000"/>
              </a:prstClr>
            </a:outerShdw>
            <a:softEdge rad="127000"/>
          </a:effectLst>
        </p:spPr>
        <p:txBody>
          <a:bodyPr vert="horz" lIns="91440" tIns="45720" rIns="91440" bIns="45720" rtlCol="0" anchor="ctr">
            <a:normAutofit fontScale="850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pt-BR" sz="32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rPr>
              <a:t>Explore a segurança e detecção de anomalias com Inteligência Artificial (IA) e SQL! Descubra como essa combinação fortalece a segurança dos seus dados. Detecte padrões incomuns e proteja seus sistemas contra ameaças cibernéticas com IA. Garanta a proteção contínua dos seus bancos de dados com segurança proativa. Adote uma abordagem proativa para fortalecer as defesas dos seus sistemas e garantir a integridade das suas informações.</a:t>
            </a:r>
          </a:p>
        </p:txBody>
      </p:sp>
      <p:sp>
        <p:nvSpPr>
          <p:cNvPr id="8" name="Título 1">
            <a:extLst>
              <a:ext uri="{FF2B5EF4-FFF2-40B4-BE49-F238E27FC236}">
                <a16:creationId xmlns:a16="http://schemas.microsoft.com/office/drawing/2014/main" id="{DC8EDABD-7E80-25FE-ED50-8BEFC590C947}"/>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DABFAA">
                    <a:alpha val="45000"/>
                  </a:srgbClr>
                </a:solidFill>
                <a:latin typeface="Copperplate Gothic Bold" panose="020E0705020206020404" pitchFamily="34" charset="0"/>
              </a:rPr>
              <a:t>Navegando pelas Profundezas da </a:t>
            </a:r>
          </a:p>
          <a:p>
            <a:r>
              <a:rPr lang="pt-BR" sz="2400" dirty="0">
                <a:solidFill>
                  <a:srgbClr val="DABFAA">
                    <a:alpha val="45000"/>
                  </a:srgbClr>
                </a:solidFill>
                <a:latin typeface="Copperplate Gothic Bold" panose="020E0705020206020404" pitchFamily="34" charset="0"/>
              </a:rPr>
              <a:t>Inteligência Artificial em Bancos de Dados</a:t>
            </a:r>
          </a:p>
        </p:txBody>
      </p:sp>
      <p:sp>
        <p:nvSpPr>
          <p:cNvPr id="9" name="Retângulo 8">
            <a:extLst>
              <a:ext uri="{FF2B5EF4-FFF2-40B4-BE49-F238E27FC236}">
                <a16:creationId xmlns:a16="http://schemas.microsoft.com/office/drawing/2014/main" id="{3BA19156-E8F1-F2F9-C44D-BB418F231C1E}"/>
              </a:ext>
            </a:extLst>
          </p:cNvPr>
          <p:cNvSpPr/>
          <p:nvPr/>
        </p:nvSpPr>
        <p:spPr>
          <a:xfrm>
            <a:off x="966019" y="7482967"/>
            <a:ext cx="7669161" cy="161925"/>
          </a:xfrm>
          <a:prstGeom prst="rect">
            <a:avLst/>
          </a:prstGeom>
          <a:solidFill>
            <a:srgbClr val="DA723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ítulo 1">
            <a:extLst>
              <a:ext uri="{FF2B5EF4-FFF2-40B4-BE49-F238E27FC236}">
                <a16:creationId xmlns:a16="http://schemas.microsoft.com/office/drawing/2014/main" id="{F1C1475C-2F7B-89D1-3873-2ED780DF6E9D}"/>
              </a:ext>
            </a:extLst>
          </p:cNvPr>
          <p:cNvSpPr txBox="1">
            <a:spLocks/>
          </p:cNvSpPr>
          <p:nvPr/>
        </p:nvSpPr>
        <p:spPr>
          <a:xfrm>
            <a:off x="237058" y="6075079"/>
            <a:ext cx="9127083" cy="1466882"/>
          </a:xfrm>
          <a:prstGeom prst="rect">
            <a:avLst/>
          </a:prstGeom>
          <a:noFill/>
        </p:spPr>
        <p:txBody>
          <a:bodyPr vert="horz" lIns="91440" tIns="45720" rIns="91440" bIns="45720" rtlCol="0" anchor="ctr">
            <a:normAutofit fontScale="85000" lnSpcReduction="10000"/>
            <a:scene3d>
              <a:camera prst="orthographicFront"/>
              <a:lightRig rig="threePt" dir="t"/>
            </a:scene3d>
            <a:sp3d extrusionH="57150">
              <a:bevelT w="38100" h="38100" prst="angle"/>
            </a:sp3d>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60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Segurança e </a:t>
            </a:r>
          </a:p>
          <a:p>
            <a:r>
              <a:rPr lang="pt-BR" sz="60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Detecção de Anomalias</a:t>
            </a:r>
          </a:p>
        </p:txBody>
      </p:sp>
      <p:sp>
        <p:nvSpPr>
          <p:cNvPr id="10" name="Título 1">
            <a:extLst>
              <a:ext uri="{FF2B5EF4-FFF2-40B4-BE49-F238E27FC236}">
                <a16:creationId xmlns:a16="http://schemas.microsoft.com/office/drawing/2014/main" id="{416DAEFD-9480-F9B0-EC9D-39B0B3000BA9}"/>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13</a:t>
            </a:r>
          </a:p>
        </p:txBody>
      </p:sp>
    </p:spTree>
    <p:extLst>
      <p:ext uri="{BB962C8B-B14F-4D97-AF65-F5344CB8AC3E}">
        <p14:creationId xmlns:p14="http://schemas.microsoft.com/office/powerpoint/2010/main" val="1148274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9349F8A-C744-CB6D-961A-242BF754643A}"/>
              </a:ext>
            </a:extLst>
          </p:cNvPr>
          <p:cNvSpPr/>
          <p:nvPr/>
        </p:nvSpPr>
        <p:spPr>
          <a:xfrm flipV="1">
            <a:off x="0" y="0"/>
            <a:ext cx="9601200" cy="12801600"/>
          </a:xfrm>
          <a:prstGeom prst="rect">
            <a:avLst/>
          </a:prstGeom>
          <a:gradFill>
            <a:gsLst>
              <a:gs pos="0">
                <a:srgbClr val="B19A6B"/>
              </a:gs>
              <a:gs pos="100000">
                <a:srgbClr val="D7C599"/>
              </a:gs>
            </a:gsLst>
            <a:lin ang="1620000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B193F8AE-796A-0515-EB9B-809C4E20AE85}"/>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8E461A">
                    <a:alpha val="45000"/>
                  </a:srgbClr>
                </a:solidFill>
                <a:latin typeface="Copperplate Gothic Bold" panose="020E0705020206020404" pitchFamily="34" charset="0"/>
              </a:rPr>
              <a:t>Navegando pelas Profundezas da </a:t>
            </a:r>
          </a:p>
          <a:p>
            <a:r>
              <a:rPr lang="pt-BR" sz="2400" dirty="0">
                <a:solidFill>
                  <a:srgbClr val="8E461A">
                    <a:alpha val="45000"/>
                  </a:srgbClr>
                </a:solidFill>
                <a:latin typeface="Copperplate Gothic Bold" panose="020E0705020206020404" pitchFamily="34" charset="0"/>
              </a:rPr>
              <a:t>Inteligência Artificial em Bancos de Dados</a:t>
            </a:r>
          </a:p>
        </p:txBody>
      </p:sp>
      <p:sp>
        <p:nvSpPr>
          <p:cNvPr id="3" name="Retângulo 2">
            <a:extLst>
              <a:ext uri="{FF2B5EF4-FFF2-40B4-BE49-F238E27FC236}">
                <a16:creationId xmlns:a16="http://schemas.microsoft.com/office/drawing/2014/main" id="{8DD07000-5404-9055-4651-358D5FFA4031}"/>
              </a:ext>
            </a:extLst>
          </p:cNvPr>
          <p:cNvSpPr/>
          <p:nvPr/>
        </p:nvSpPr>
        <p:spPr>
          <a:xfrm>
            <a:off x="0" y="159661"/>
            <a:ext cx="9601200" cy="2409371"/>
          </a:xfrm>
          <a:prstGeom prst="rect">
            <a:avLst/>
          </a:prstGeom>
          <a:gradFill flip="none" rotWithShape="1">
            <a:gsLst>
              <a:gs pos="0">
                <a:srgbClr val="192332"/>
              </a:gs>
              <a:gs pos="100000">
                <a:srgbClr val="2E266C"/>
              </a:gs>
            </a:gsLst>
            <a:lin ang="16200000" scaled="1"/>
            <a:tileRect/>
          </a:gradFill>
          <a:ln w="76200">
            <a:solidFill>
              <a:srgbClr val="DA723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047DC8D6-0920-B9FD-3C71-63F60B0DB6B7}"/>
              </a:ext>
            </a:extLst>
          </p:cNvPr>
          <p:cNvPicPr>
            <a:picLocks noChangeAspect="1"/>
          </p:cNvPicPr>
          <p:nvPr/>
        </p:nvPicPr>
        <p:blipFill>
          <a:blip r:embed="rId2"/>
          <a:stretch>
            <a:fillRect/>
          </a:stretch>
        </p:blipFill>
        <p:spPr>
          <a:xfrm>
            <a:off x="8261122" y="364560"/>
            <a:ext cx="1200449" cy="538303"/>
          </a:xfrm>
          <a:prstGeom prst="rect">
            <a:avLst/>
          </a:prstGeom>
          <a:effectLst>
            <a:outerShdw blurRad="50800" dist="38100" dir="2700000" algn="tl" rotWithShape="0">
              <a:prstClr val="black">
                <a:alpha val="40000"/>
              </a:prstClr>
            </a:outerShdw>
          </a:effectLst>
        </p:spPr>
      </p:pic>
      <p:sp>
        <p:nvSpPr>
          <p:cNvPr id="19" name="Título 1">
            <a:extLst>
              <a:ext uri="{FF2B5EF4-FFF2-40B4-BE49-F238E27FC236}">
                <a16:creationId xmlns:a16="http://schemas.microsoft.com/office/drawing/2014/main" id="{C5DBDBA1-2516-4F03-6208-88DA35A222F9}"/>
              </a:ext>
            </a:extLst>
          </p:cNvPr>
          <p:cNvSpPr txBox="1">
            <a:spLocks/>
          </p:cNvSpPr>
          <p:nvPr/>
        </p:nvSpPr>
        <p:spPr>
          <a:xfrm>
            <a:off x="3367314" y="980342"/>
            <a:ext cx="6233886" cy="1617720"/>
          </a:xfrm>
          <a:prstGeom prst="rect">
            <a:avLst/>
          </a:prstGeom>
          <a:noFill/>
        </p:spPr>
        <p:txBody>
          <a:bodyPr vert="horz" lIns="91440" tIns="45720" rIns="91440" bIns="45720" rtlCol="0" anchor="ctr">
            <a:normAutofit fontScale="700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l"/>
            <a:r>
              <a:rPr lang="pt-BR" sz="7700" b="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Detecção de Anomalias</a:t>
            </a:r>
          </a:p>
          <a:p>
            <a:pPr algn="l"/>
            <a:r>
              <a:rPr lang="pt-BR" sz="4600" i="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Vigilância Constante</a:t>
            </a:r>
          </a:p>
        </p:txBody>
      </p:sp>
      <p:grpSp>
        <p:nvGrpSpPr>
          <p:cNvPr id="24" name="Agrupar 23">
            <a:extLst>
              <a:ext uri="{FF2B5EF4-FFF2-40B4-BE49-F238E27FC236}">
                <a16:creationId xmlns:a16="http://schemas.microsoft.com/office/drawing/2014/main" id="{E19D6DAD-6ED6-5207-3FF2-5C5F6053A5F0}"/>
              </a:ext>
            </a:extLst>
          </p:cNvPr>
          <p:cNvGrpSpPr/>
          <p:nvPr/>
        </p:nvGrpSpPr>
        <p:grpSpPr>
          <a:xfrm rot="3768461">
            <a:off x="2069298" y="-1967409"/>
            <a:ext cx="680646" cy="5835344"/>
            <a:chOff x="2250747" y="14512"/>
            <a:chExt cx="680646" cy="5983961"/>
          </a:xfrm>
        </p:grpSpPr>
        <p:sp>
          <p:nvSpPr>
            <p:cNvPr id="21" name="Retângulo 20">
              <a:extLst>
                <a:ext uri="{FF2B5EF4-FFF2-40B4-BE49-F238E27FC236}">
                  <a16:creationId xmlns:a16="http://schemas.microsoft.com/office/drawing/2014/main" id="{5F170866-5A63-EC49-4ADF-3A248993C8D0}"/>
                </a:ext>
              </a:extLst>
            </p:cNvPr>
            <p:cNvSpPr/>
            <p:nvPr/>
          </p:nvSpPr>
          <p:spPr>
            <a:xfrm rot="16200000">
              <a:off x="-313776" y="275330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E973988F-84D9-DAD3-02F4-6136E77AAD59}"/>
                </a:ext>
              </a:extLst>
            </p:cNvPr>
            <p:cNvSpPr/>
            <p:nvPr/>
          </p:nvSpPr>
          <p:spPr>
            <a:xfrm rot="16200000">
              <a:off x="-405036" y="267029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5" name="Agrupar 24">
            <a:extLst>
              <a:ext uri="{FF2B5EF4-FFF2-40B4-BE49-F238E27FC236}">
                <a16:creationId xmlns:a16="http://schemas.microsoft.com/office/drawing/2014/main" id="{3057E19B-7BC4-0F54-D5AA-CF1591B67844}"/>
              </a:ext>
            </a:extLst>
          </p:cNvPr>
          <p:cNvGrpSpPr/>
          <p:nvPr/>
        </p:nvGrpSpPr>
        <p:grpSpPr>
          <a:xfrm rot="3768461">
            <a:off x="1526568" y="-2479010"/>
            <a:ext cx="680646" cy="5414580"/>
            <a:chOff x="2250747" y="14512"/>
            <a:chExt cx="680646" cy="5983961"/>
          </a:xfrm>
        </p:grpSpPr>
        <p:sp>
          <p:nvSpPr>
            <p:cNvPr id="26" name="Retângulo 25">
              <a:extLst>
                <a:ext uri="{FF2B5EF4-FFF2-40B4-BE49-F238E27FC236}">
                  <a16:creationId xmlns:a16="http://schemas.microsoft.com/office/drawing/2014/main" id="{F44CD36D-8B82-C7E1-8EEC-8673FD59530A}"/>
                </a:ext>
              </a:extLst>
            </p:cNvPr>
            <p:cNvSpPr/>
            <p:nvPr/>
          </p:nvSpPr>
          <p:spPr>
            <a:xfrm rot="16200000">
              <a:off x="-313776" y="275330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a:extLst>
                <a:ext uri="{FF2B5EF4-FFF2-40B4-BE49-F238E27FC236}">
                  <a16:creationId xmlns:a16="http://schemas.microsoft.com/office/drawing/2014/main" id="{C434864C-7208-6A4A-9E0E-E84EA9CC3D83}"/>
                </a:ext>
              </a:extLst>
            </p:cNvPr>
            <p:cNvSpPr/>
            <p:nvPr/>
          </p:nvSpPr>
          <p:spPr>
            <a:xfrm rot="16200000">
              <a:off x="-405036" y="267029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28" name="Imagem 27">
            <a:extLst>
              <a:ext uri="{FF2B5EF4-FFF2-40B4-BE49-F238E27FC236}">
                <a16:creationId xmlns:a16="http://schemas.microsoft.com/office/drawing/2014/main" id="{6E622F48-8282-09D1-12EA-066F8F3A2E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3489" y="184738"/>
            <a:ext cx="2373231" cy="2373231"/>
          </a:xfrm>
          <a:prstGeom prst="rect">
            <a:avLst/>
          </a:prstGeom>
          <a:effectLst>
            <a:softEdge rad="317500"/>
          </a:effectLst>
        </p:spPr>
      </p:pic>
      <p:sp>
        <p:nvSpPr>
          <p:cNvPr id="29" name="Título 1">
            <a:extLst>
              <a:ext uri="{FF2B5EF4-FFF2-40B4-BE49-F238E27FC236}">
                <a16:creationId xmlns:a16="http://schemas.microsoft.com/office/drawing/2014/main" id="{6B67BDAD-9287-EC4D-4812-A562252680FF}"/>
              </a:ext>
            </a:extLst>
          </p:cNvPr>
          <p:cNvSpPr txBox="1">
            <a:spLocks/>
          </p:cNvSpPr>
          <p:nvPr/>
        </p:nvSpPr>
        <p:spPr>
          <a:xfrm>
            <a:off x="151897" y="2713972"/>
            <a:ext cx="9297406" cy="943627"/>
          </a:xfrm>
          <a:prstGeom prst="rect">
            <a:avLst/>
          </a:prstGeom>
          <a:solidFill>
            <a:srgbClr val="1B1545">
              <a:alpha val="60000"/>
            </a:srgbClr>
          </a:solidFill>
          <a:effectLst>
            <a:innerShdw blurRad="63500" dist="50800" dir="13500000">
              <a:prstClr val="black">
                <a:alpha val="50000"/>
              </a:prstClr>
            </a:innerShdw>
          </a:effectLst>
        </p:spPr>
        <p:txBody>
          <a:bodyPr vert="horz" lIns="91440" tIns="45720" rIns="91440" bIns="45720" rtlCol="0" anchor="ctr">
            <a:normAutofit fontScale="3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5800" b="1" i="1" dirty="0">
                <a:solidFill>
                  <a:srgbClr val="DA7232"/>
                </a:solidFill>
                <a:effectLst>
                  <a:outerShdw blurRad="50800" dist="38100" dir="2700000" algn="tl" rotWithShape="0">
                    <a:prstClr val="black">
                      <a:alpha val="40000"/>
                    </a:prstClr>
                  </a:outerShdw>
                </a:effectLst>
                <a:latin typeface="Copperplate Gothic Light" panose="020E0507020206020404" pitchFamily="34" charset="0"/>
              </a:rPr>
              <a:t>Descubra como a IA pode ser empregada para detectar padrões incomuns ou comportamentos suspeitos nos dados, auxiliando na identificação precoce de possíveis ameaças à segurança dos bancos de dados SQL.</a:t>
            </a:r>
            <a:endParaRPr lang="pt-BR" sz="5800" b="1" i="1" dirty="0">
              <a:solidFill>
                <a:srgbClr val="FFC000"/>
              </a:solidFill>
              <a:effectLst>
                <a:outerShdw blurRad="50800" dist="38100" dir="2700000" algn="tl" rotWithShape="0">
                  <a:prstClr val="black">
                    <a:alpha val="40000"/>
                  </a:prstClr>
                </a:outerShdw>
              </a:effectLst>
              <a:latin typeface="Copperplate Gothic Light" panose="020E0507020206020404" pitchFamily="34" charset="0"/>
            </a:endParaRPr>
          </a:p>
        </p:txBody>
      </p:sp>
      <p:sp>
        <p:nvSpPr>
          <p:cNvPr id="30" name="Título 1">
            <a:extLst>
              <a:ext uri="{FF2B5EF4-FFF2-40B4-BE49-F238E27FC236}">
                <a16:creationId xmlns:a16="http://schemas.microsoft.com/office/drawing/2014/main" id="{E9D40455-8CE1-0A98-8A66-7F279A259513}"/>
              </a:ext>
            </a:extLst>
          </p:cNvPr>
          <p:cNvSpPr txBox="1">
            <a:spLocks/>
          </p:cNvSpPr>
          <p:nvPr/>
        </p:nvSpPr>
        <p:spPr>
          <a:xfrm>
            <a:off x="151897" y="3897737"/>
            <a:ext cx="9297406" cy="8202421"/>
          </a:xfrm>
          <a:prstGeom prst="rect">
            <a:avLst/>
          </a:prstGeom>
          <a:noFill/>
        </p:spPr>
        <p:txBody>
          <a:bodyPr vert="horz" lIns="91440" tIns="45720" rIns="91440" bIns="45720" rtlCol="0" anchor="t">
            <a:no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Será discutido um tópico muito importante: a detecção de anomalias. Você verá de uma maneira simples como podemos usar o SQL e a Inteligência Artificial para identificar anomalias em nossos dados e garantir a segurança e integridade do nosso sistema.</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Inicialmente, o que são anomalias? Anomalias são padrões ou eventos que diferem significativamente do padrão normal de comportamento. Por exemplo, se você está monitorando o tráfego em um site e de repente vê um aumento repentino e anormal no número de acessos, isso pode ser considerado uma anomalia.</a:t>
            </a:r>
          </a:p>
        </p:txBody>
      </p:sp>
      <p:sp>
        <p:nvSpPr>
          <p:cNvPr id="32" name="Título 1">
            <a:extLst>
              <a:ext uri="{FF2B5EF4-FFF2-40B4-BE49-F238E27FC236}">
                <a16:creationId xmlns:a16="http://schemas.microsoft.com/office/drawing/2014/main" id="{28B71C73-1331-D074-4E1A-E725BB091F9E}"/>
              </a:ext>
            </a:extLst>
          </p:cNvPr>
          <p:cNvSpPr txBox="1">
            <a:spLocks/>
          </p:cNvSpPr>
          <p:nvPr/>
        </p:nvSpPr>
        <p:spPr>
          <a:xfrm>
            <a:off x="6781800" y="450495"/>
            <a:ext cx="1294735" cy="426637"/>
          </a:xfrm>
          <a:prstGeom prst="rect">
            <a:avLst/>
          </a:prstGeom>
          <a:noFill/>
        </p:spPr>
        <p:txBody>
          <a:bodyPr vert="horz" lIns="91440" tIns="45720" rIns="91440" bIns="45720" rtlCol="0" anchor="ctr">
            <a:normAutofit fontScale="250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endParaRPr lang="pt-BR" sz="31800" b="1" dirty="0">
              <a:ln w="38100">
                <a:solidFill>
                  <a:srgbClr val="DA7232">
                    <a:alpha val="85000"/>
                  </a:srgbClr>
                </a:solidFill>
              </a:ln>
              <a:noFill/>
              <a:effectLst>
                <a:outerShdw blurRad="50800" dist="38100" dir="2700000" algn="tl" rotWithShape="0">
                  <a:prstClr val="black">
                    <a:alpha val="40000"/>
                  </a:prstClr>
                </a:outerShdw>
              </a:effectLst>
              <a:latin typeface="Bernard MT Condensed" panose="02050806060905020404" pitchFamily="18" charset="0"/>
            </a:endParaRPr>
          </a:p>
        </p:txBody>
      </p:sp>
      <p:sp>
        <p:nvSpPr>
          <p:cNvPr id="33" name="Título 1">
            <a:extLst>
              <a:ext uri="{FF2B5EF4-FFF2-40B4-BE49-F238E27FC236}">
                <a16:creationId xmlns:a16="http://schemas.microsoft.com/office/drawing/2014/main" id="{F7139757-68E0-AD45-CC4A-8C8E75375C9F}"/>
              </a:ext>
            </a:extLst>
          </p:cNvPr>
          <p:cNvSpPr txBox="1">
            <a:spLocks/>
          </p:cNvSpPr>
          <p:nvPr/>
        </p:nvSpPr>
        <p:spPr>
          <a:xfrm>
            <a:off x="7007286" y="195931"/>
            <a:ext cx="1224669" cy="875560"/>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r"/>
            <a:r>
              <a:rPr lang="pt-BR" sz="5400" b="1" dirty="0" err="1">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iii.i</a:t>
            </a:r>
            <a:endParaRPr lang="pt-BR" sz="3200" i="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endParaRPr>
          </a:p>
        </p:txBody>
      </p:sp>
      <p:pic>
        <p:nvPicPr>
          <p:cNvPr id="5" name="Imagem 4">
            <a:extLst>
              <a:ext uri="{FF2B5EF4-FFF2-40B4-BE49-F238E27FC236}">
                <a16:creationId xmlns:a16="http://schemas.microsoft.com/office/drawing/2014/main" id="{D2E3DBB6-4F21-B2EC-3C7C-53BF09E473B3}"/>
              </a:ext>
            </a:extLst>
          </p:cNvPr>
          <p:cNvPicPr>
            <a:picLocks noChangeAspect="1"/>
          </p:cNvPicPr>
          <p:nvPr/>
        </p:nvPicPr>
        <p:blipFill>
          <a:blip r:embed="rId4">
            <a:alphaModFix amt="70000"/>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4200375" y="11561856"/>
            <a:ext cx="1200449" cy="538303"/>
          </a:xfrm>
          <a:prstGeom prst="rect">
            <a:avLst/>
          </a:prstGeom>
          <a:effectLst/>
        </p:spPr>
      </p:pic>
      <p:pic>
        <p:nvPicPr>
          <p:cNvPr id="6" name="Imagem 5">
            <a:extLst>
              <a:ext uri="{FF2B5EF4-FFF2-40B4-BE49-F238E27FC236}">
                <a16:creationId xmlns:a16="http://schemas.microsoft.com/office/drawing/2014/main" id="{A464C2E6-F19A-968E-1331-453F3984A42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557245" y="5862768"/>
            <a:ext cx="4486710" cy="3206800"/>
          </a:xfrm>
          <a:prstGeom prst="rect">
            <a:avLst/>
          </a:prstGeom>
          <a:ln>
            <a:noFill/>
          </a:ln>
          <a:effectLst>
            <a:outerShdw blurRad="50800" dist="38100" dir="2700000" algn="tl" rotWithShape="0">
              <a:prstClr val="black">
                <a:alpha val="40000"/>
              </a:prstClr>
            </a:outerShdw>
            <a:softEdge rad="112500"/>
          </a:effectLst>
        </p:spPr>
      </p:pic>
      <p:sp>
        <p:nvSpPr>
          <p:cNvPr id="8" name="Título 1">
            <a:extLst>
              <a:ext uri="{FF2B5EF4-FFF2-40B4-BE49-F238E27FC236}">
                <a16:creationId xmlns:a16="http://schemas.microsoft.com/office/drawing/2014/main" id="{67A815B4-2004-B12B-C807-3D45C48E88DC}"/>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14</a:t>
            </a:r>
          </a:p>
        </p:txBody>
      </p:sp>
    </p:spTree>
    <p:extLst>
      <p:ext uri="{BB962C8B-B14F-4D97-AF65-F5344CB8AC3E}">
        <p14:creationId xmlns:p14="http://schemas.microsoft.com/office/powerpoint/2010/main" val="569455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9349F8A-C744-CB6D-961A-242BF754643A}"/>
              </a:ext>
            </a:extLst>
          </p:cNvPr>
          <p:cNvSpPr/>
          <p:nvPr/>
        </p:nvSpPr>
        <p:spPr>
          <a:xfrm flipV="1">
            <a:off x="0" y="0"/>
            <a:ext cx="9601200" cy="12801600"/>
          </a:xfrm>
          <a:prstGeom prst="rect">
            <a:avLst/>
          </a:prstGeom>
          <a:gradFill>
            <a:gsLst>
              <a:gs pos="0">
                <a:srgbClr val="B19A6B"/>
              </a:gs>
              <a:gs pos="100000">
                <a:srgbClr val="D7C599"/>
              </a:gs>
            </a:gsLst>
            <a:lin ang="1620000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B193F8AE-796A-0515-EB9B-809C4E20AE85}"/>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8E461A">
                    <a:alpha val="45000"/>
                  </a:srgbClr>
                </a:solidFill>
                <a:latin typeface="Copperplate Gothic Bold" panose="020E0705020206020404" pitchFamily="34" charset="0"/>
              </a:rPr>
              <a:t>Navegando pelas Profundezas da </a:t>
            </a:r>
          </a:p>
          <a:p>
            <a:r>
              <a:rPr lang="pt-BR" sz="2400" dirty="0">
                <a:solidFill>
                  <a:srgbClr val="8E461A">
                    <a:alpha val="45000"/>
                  </a:srgbClr>
                </a:solidFill>
                <a:latin typeface="Copperplate Gothic Bold" panose="020E0705020206020404" pitchFamily="34" charset="0"/>
              </a:rPr>
              <a:t>Inteligência Artificial em Bancos de Dados</a:t>
            </a:r>
          </a:p>
        </p:txBody>
      </p:sp>
      <p:sp>
        <p:nvSpPr>
          <p:cNvPr id="30" name="Título 1">
            <a:extLst>
              <a:ext uri="{FF2B5EF4-FFF2-40B4-BE49-F238E27FC236}">
                <a16:creationId xmlns:a16="http://schemas.microsoft.com/office/drawing/2014/main" id="{E9D40455-8CE1-0A98-8A66-7F279A259513}"/>
              </a:ext>
            </a:extLst>
          </p:cNvPr>
          <p:cNvSpPr txBox="1">
            <a:spLocks/>
          </p:cNvSpPr>
          <p:nvPr/>
        </p:nvSpPr>
        <p:spPr>
          <a:xfrm>
            <a:off x="151897" y="1002890"/>
            <a:ext cx="9297406" cy="11097269"/>
          </a:xfrm>
          <a:prstGeom prst="rect">
            <a:avLst/>
          </a:prstGeom>
          <a:noFill/>
        </p:spPr>
        <p:txBody>
          <a:bodyPr vert="horz" lIns="91440" tIns="45720" rIns="91440" bIns="45720" rtlCol="0" anchor="t">
            <a:no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Agora, como podemos detectar essas anomalias usando o SQL e a Inteligência Artificial? Uma maneira é monitorar continuamente os dados em busca de padrões incomuns. Por exemplo, podemos criar consultas SQL que calculam a média e o desvio padrão dos dados e alertam quando um valor está significativamente fora desses parâmetros.</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Dando um exemplo prático. Digamos que você está monitorando o consumo de energia em uma fábrica. Você pode usar o SQL para calcular a média e o desvio padrão do consumo de energia ao longo do tempo e criar consultas que alertam quando o consumo de energia está muito acima ou abaixo do esperado. Isso pode ajudar a identificar rapidamente problemas como falhas de equipamento ou até mesmo atividades suspeitas.</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a detecção de anomalias nos permite identificar padrões incomuns em nossos dados e tomar medidas para corrigir problemas ou evitar possíveis ameaças à segurança. Com o SQL e a Inteligência Artificial, podemos monitorar continuamente nossos dados e garantir a integridade do nosso sistema. Espero que agora você tenha uma compreensão melhor de como funciona e por que é tão importante a detecção de anomalias com SQL e Inteligência Artificial!</a:t>
            </a:r>
          </a:p>
        </p:txBody>
      </p:sp>
      <p:pic>
        <p:nvPicPr>
          <p:cNvPr id="5" name="Imagem 4">
            <a:extLst>
              <a:ext uri="{FF2B5EF4-FFF2-40B4-BE49-F238E27FC236}">
                <a16:creationId xmlns:a16="http://schemas.microsoft.com/office/drawing/2014/main" id="{927DB9CF-3827-03B7-FAB3-5745D6EC5C46}"/>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4200375" y="11561856"/>
            <a:ext cx="1200449" cy="538303"/>
          </a:xfrm>
          <a:prstGeom prst="rect">
            <a:avLst/>
          </a:prstGeom>
          <a:effectLst/>
        </p:spPr>
      </p:pic>
      <p:sp>
        <p:nvSpPr>
          <p:cNvPr id="6" name="Título 1">
            <a:extLst>
              <a:ext uri="{FF2B5EF4-FFF2-40B4-BE49-F238E27FC236}">
                <a16:creationId xmlns:a16="http://schemas.microsoft.com/office/drawing/2014/main" id="{1DB5AD59-EF8D-D11E-AEFC-54703B38C380}"/>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15</a:t>
            </a:r>
          </a:p>
        </p:txBody>
      </p:sp>
    </p:spTree>
    <p:extLst>
      <p:ext uri="{BB962C8B-B14F-4D97-AF65-F5344CB8AC3E}">
        <p14:creationId xmlns:p14="http://schemas.microsoft.com/office/powerpoint/2010/main" val="2578111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9349F8A-C744-CB6D-961A-242BF754643A}"/>
              </a:ext>
            </a:extLst>
          </p:cNvPr>
          <p:cNvSpPr/>
          <p:nvPr/>
        </p:nvSpPr>
        <p:spPr>
          <a:xfrm flipV="1">
            <a:off x="0" y="0"/>
            <a:ext cx="9601200" cy="12801600"/>
          </a:xfrm>
          <a:prstGeom prst="rect">
            <a:avLst/>
          </a:prstGeom>
          <a:gradFill>
            <a:gsLst>
              <a:gs pos="0">
                <a:srgbClr val="B19A6B"/>
              </a:gs>
              <a:gs pos="100000">
                <a:srgbClr val="D7C599"/>
              </a:gs>
            </a:gsLst>
            <a:lin ang="1620000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B193F8AE-796A-0515-EB9B-809C4E20AE85}"/>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8E461A">
                    <a:alpha val="45000"/>
                  </a:srgbClr>
                </a:solidFill>
                <a:latin typeface="Copperplate Gothic Bold" panose="020E0705020206020404" pitchFamily="34" charset="0"/>
              </a:rPr>
              <a:t>Navegando pelas Profundezas da </a:t>
            </a:r>
          </a:p>
          <a:p>
            <a:r>
              <a:rPr lang="pt-BR" sz="2400" dirty="0">
                <a:solidFill>
                  <a:srgbClr val="8E461A">
                    <a:alpha val="45000"/>
                  </a:srgbClr>
                </a:solidFill>
                <a:latin typeface="Copperplate Gothic Bold" panose="020E0705020206020404" pitchFamily="34" charset="0"/>
              </a:rPr>
              <a:t>Inteligência Artificial em Bancos de Dados</a:t>
            </a:r>
          </a:p>
        </p:txBody>
      </p:sp>
      <p:sp>
        <p:nvSpPr>
          <p:cNvPr id="3" name="Retângulo 2">
            <a:extLst>
              <a:ext uri="{FF2B5EF4-FFF2-40B4-BE49-F238E27FC236}">
                <a16:creationId xmlns:a16="http://schemas.microsoft.com/office/drawing/2014/main" id="{8DD07000-5404-9055-4651-358D5FFA4031}"/>
              </a:ext>
            </a:extLst>
          </p:cNvPr>
          <p:cNvSpPr/>
          <p:nvPr/>
        </p:nvSpPr>
        <p:spPr>
          <a:xfrm>
            <a:off x="0" y="159661"/>
            <a:ext cx="9601200" cy="2409371"/>
          </a:xfrm>
          <a:prstGeom prst="rect">
            <a:avLst/>
          </a:prstGeom>
          <a:gradFill flip="none" rotWithShape="1">
            <a:gsLst>
              <a:gs pos="0">
                <a:srgbClr val="192332"/>
              </a:gs>
              <a:gs pos="100000">
                <a:srgbClr val="2E266C"/>
              </a:gs>
            </a:gsLst>
            <a:lin ang="16200000" scaled="1"/>
            <a:tileRect/>
          </a:gradFill>
          <a:ln w="76200">
            <a:solidFill>
              <a:srgbClr val="DA723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047DC8D6-0920-B9FD-3C71-63F60B0DB6B7}"/>
              </a:ext>
            </a:extLst>
          </p:cNvPr>
          <p:cNvPicPr>
            <a:picLocks noChangeAspect="1"/>
          </p:cNvPicPr>
          <p:nvPr/>
        </p:nvPicPr>
        <p:blipFill>
          <a:blip r:embed="rId2"/>
          <a:stretch>
            <a:fillRect/>
          </a:stretch>
        </p:blipFill>
        <p:spPr>
          <a:xfrm>
            <a:off x="8261122" y="364560"/>
            <a:ext cx="1200449" cy="538303"/>
          </a:xfrm>
          <a:prstGeom prst="rect">
            <a:avLst/>
          </a:prstGeom>
          <a:effectLst>
            <a:outerShdw blurRad="50800" dist="38100" dir="2700000" algn="tl" rotWithShape="0">
              <a:prstClr val="black">
                <a:alpha val="40000"/>
              </a:prstClr>
            </a:outerShdw>
          </a:effectLst>
        </p:spPr>
      </p:pic>
      <p:sp>
        <p:nvSpPr>
          <p:cNvPr id="19" name="Título 1">
            <a:extLst>
              <a:ext uri="{FF2B5EF4-FFF2-40B4-BE49-F238E27FC236}">
                <a16:creationId xmlns:a16="http://schemas.microsoft.com/office/drawing/2014/main" id="{C5DBDBA1-2516-4F03-6208-88DA35A222F9}"/>
              </a:ext>
            </a:extLst>
          </p:cNvPr>
          <p:cNvSpPr txBox="1">
            <a:spLocks/>
          </p:cNvSpPr>
          <p:nvPr/>
        </p:nvSpPr>
        <p:spPr>
          <a:xfrm>
            <a:off x="3367314" y="980342"/>
            <a:ext cx="6233886" cy="1617720"/>
          </a:xfrm>
          <a:prstGeom prst="rect">
            <a:avLst/>
          </a:prstGeom>
          <a:noFill/>
        </p:spPr>
        <p:txBody>
          <a:bodyPr vert="horz" lIns="91440" tIns="45720" rIns="91440" bIns="45720" rtlCol="0" anchor="ctr">
            <a:normAutofit fontScale="700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l"/>
            <a:r>
              <a:rPr lang="pt-BR" sz="7700" b="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Segurança Proativa</a:t>
            </a:r>
          </a:p>
          <a:p>
            <a:pPr algn="l"/>
            <a:r>
              <a:rPr lang="pt-BR" sz="4600" i="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Guardiões Virtuais</a:t>
            </a:r>
          </a:p>
        </p:txBody>
      </p:sp>
      <p:grpSp>
        <p:nvGrpSpPr>
          <p:cNvPr id="24" name="Agrupar 23">
            <a:extLst>
              <a:ext uri="{FF2B5EF4-FFF2-40B4-BE49-F238E27FC236}">
                <a16:creationId xmlns:a16="http://schemas.microsoft.com/office/drawing/2014/main" id="{E19D6DAD-6ED6-5207-3FF2-5C5F6053A5F0}"/>
              </a:ext>
            </a:extLst>
          </p:cNvPr>
          <p:cNvGrpSpPr/>
          <p:nvPr/>
        </p:nvGrpSpPr>
        <p:grpSpPr>
          <a:xfrm rot="3768461">
            <a:off x="2069298" y="-1967409"/>
            <a:ext cx="680646" cy="5835344"/>
            <a:chOff x="2250747" y="14512"/>
            <a:chExt cx="680646" cy="5983961"/>
          </a:xfrm>
        </p:grpSpPr>
        <p:sp>
          <p:nvSpPr>
            <p:cNvPr id="21" name="Retângulo 20">
              <a:extLst>
                <a:ext uri="{FF2B5EF4-FFF2-40B4-BE49-F238E27FC236}">
                  <a16:creationId xmlns:a16="http://schemas.microsoft.com/office/drawing/2014/main" id="{5F170866-5A63-EC49-4ADF-3A248993C8D0}"/>
                </a:ext>
              </a:extLst>
            </p:cNvPr>
            <p:cNvSpPr/>
            <p:nvPr/>
          </p:nvSpPr>
          <p:spPr>
            <a:xfrm rot="16200000">
              <a:off x="-313776" y="275330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E973988F-84D9-DAD3-02F4-6136E77AAD59}"/>
                </a:ext>
              </a:extLst>
            </p:cNvPr>
            <p:cNvSpPr/>
            <p:nvPr/>
          </p:nvSpPr>
          <p:spPr>
            <a:xfrm rot="16200000">
              <a:off x="-405036" y="267029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5" name="Agrupar 24">
            <a:extLst>
              <a:ext uri="{FF2B5EF4-FFF2-40B4-BE49-F238E27FC236}">
                <a16:creationId xmlns:a16="http://schemas.microsoft.com/office/drawing/2014/main" id="{3057E19B-7BC4-0F54-D5AA-CF1591B67844}"/>
              </a:ext>
            </a:extLst>
          </p:cNvPr>
          <p:cNvGrpSpPr/>
          <p:nvPr/>
        </p:nvGrpSpPr>
        <p:grpSpPr>
          <a:xfrm rot="3768461">
            <a:off x="1526568" y="-2479010"/>
            <a:ext cx="680646" cy="5414580"/>
            <a:chOff x="2250747" y="14512"/>
            <a:chExt cx="680646" cy="5983961"/>
          </a:xfrm>
        </p:grpSpPr>
        <p:sp>
          <p:nvSpPr>
            <p:cNvPr id="26" name="Retângulo 25">
              <a:extLst>
                <a:ext uri="{FF2B5EF4-FFF2-40B4-BE49-F238E27FC236}">
                  <a16:creationId xmlns:a16="http://schemas.microsoft.com/office/drawing/2014/main" id="{F44CD36D-8B82-C7E1-8EEC-8673FD59530A}"/>
                </a:ext>
              </a:extLst>
            </p:cNvPr>
            <p:cNvSpPr/>
            <p:nvPr/>
          </p:nvSpPr>
          <p:spPr>
            <a:xfrm rot="16200000">
              <a:off x="-313776" y="275330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a:extLst>
                <a:ext uri="{FF2B5EF4-FFF2-40B4-BE49-F238E27FC236}">
                  <a16:creationId xmlns:a16="http://schemas.microsoft.com/office/drawing/2014/main" id="{C434864C-7208-6A4A-9E0E-E84EA9CC3D83}"/>
                </a:ext>
              </a:extLst>
            </p:cNvPr>
            <p:cNvSpPr/>
            <p:nvPr/>
          </p:nvSpPr>
          <p:spPr>
            <a:xfrm rot="16200000">
              <a:off x="-405036" y="267029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28" name="Imagem 27">
            <a:extLst>
              <a:ext uri="{FF2B5EF4-FFF2-40B4-BE49-F238E27FC236}">
                <a16:creationId xmlns:a16="http://schemas.microsoft.com/office/drawing/2014/main" id="{6E622F48-8282-09D1-12EA-066F8F3A2E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3489" y="184738"/>
            <a:ext cx="2373231" cy="2373231"/>
          </a:xfrm>
          <a:prstGeom prst="rect">
            <a:avLst/>
          </a:prstGeom>
          <a:effectLst>
            <a:softEdge rad="317500"/>
          </a:effectLst>
        </p:spPr>
      </p:pic>
      <p:sp>
        <p:nvSpPr>
          <p:cNvPr id="29" name="Título 1">
            <a:extLst>
              <a:ext uri="{FF2B5EF4-FFF2-40B4-BE49-F238E27FC236}">
                <a16:creationId xmlns:a16="http://schemas.microsoft.com/office/drawing/2014/main" id="{6B67BDAD-9287-EC4D-4812-A562252680FF}"/>
              </a:ext>
            </a:extLst>
          </p:cNvPr>
          <p:cNvSpPr txBox="1">
            <a:spLocks/>
          </p:cNvSpPr>
          <p:nvPr/>
        </p:nvSpPr>
        <p:spPr>
          <a:xfrm>
            <a:off x="151897" y="2713972"/>
            <a:ext cx="9297406" cy="943627"/>
          </a:xfrm>
          <a:prstGeom prst="rect">
            <a:avLst/>
          </a:prstGeom>
          <a:solidFill>
            <a:srgbClr val="1B1545">
              <a:alpha val="60000"/>
            </a:srgbClr>
          </a:solidFill>
          <a:effectLst>
            <a:innerShdw blurRad="63500" dist="50800" dir="13500000">
              <a:prstClr val="black">
                <a:alpha val="50000"/>
              </a:prstClr>
            </a:innerShdw>
          </a:effectLst>
        </p:spPr>
        <p:txBody>
          <a:bodyPr vert="horz" lIns="91440" tIns="45720" rIns="91440" bIns="45720" rtlCol="0" anchor="ctr">
            <a:normAutofit fontScale="3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5800" b="1" i="1" dirty="0">
                <a:solidFill>
                  <a:srgbClr val="DA7232"/>
                </a:solidFill>
                <a:effectLst>
                  <a:outerShdw blurRad="50800" dist="38100" dir="2700000" algn="tl" rotWithShape="0">
                    <a:prstClr val="black">
                      <a:alpha val="40000"/>
                    </a:prstClr>
                  </a:outerShdw>
                </a:effectLst>
                <a:latin typeface="Copperplate Gothic Light" panose="020E0507020206020404" pitchFamily="34" charset="0"/>
              </a:rPr>
              <a:t>Explore estratégias de segurança proativa que combinam SQL e IA para proteger os dados contra-ataques cibernéticos, fortalecendo as defesas dos bancos de dados e garantindo a integridade das informações.</a:t>
            </a:r>
            <a:endParaRPr lang="pt-BR" sz="5800" b="1" i="1" dirty="0">
              <a:solidFill>
                <a:srgbClr val="FFC000"/>
              </a:solidFill>
              <a:effectLst>
                <a:outerShdw blurRad="50800" dist="38100" dir="2700000" algn="tl" rotWithShape="0">
                  <a:prstClr val="black">
                    <a:alpha val="40000"/>
                  </a:prstClr>
                </a:outerShdw>
              </a:effectLst>
              <a:latin typeface="Copperplate Gothic Light" panose="020E0507020206020404" pitchFamily="34" charset="0"/>
            </a:endParaRPr>
          </a:p>
        </p:txBody>
      </p:sp>
      <p:sp>
        <p:nvSpPr>
          <p:cNvPr id="30" name="Título 1">
            <a:extLst>
              <a:ext uri="{FF2B5EF4-FFF2-40B4-BE49-F238E27FC236}">
                <a16:creationId xmlns:a16="http://schemas.microsoft.com/office/drawing/2014/main" id="{E9D40455-8CE1-0A98-8A66-7F279A259513}"/>
              </a:ext>
            </a:extLst>
          </p:cNvPr>
          <p:cNvSpPr txBox="1">
            <a:spLocks/>
          </p:cNvSpPr>
          <p:nvPr/>
        </p:nvSpPr>
        <p:spPr>
          <a:xfrm>
            <a:off x="151897" y="3897737"/>
            <a:ext cx="9297406" cy="8202421"/>
          </a:xfrm>
          <a:prstGeom prst="rect">
            <a:avLst/>
          </a:prstGeom>
          <a:noFill/>
        </p:spPr>
        <p:txBody>
          <a:bodyPr vert="horz" lIns="91440" tIns="45720" rIns="91440" bIns="45720" rtlCol="0" anchor="t">
            <a:no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O tema desse segmento abordar um assunto crucial: a segurança proativa. A definição de forma simples como podemos reforçar a segurança dos nossos bancos de dados utilizando a combinação de IA e SQL.</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Primeiro, o que é segurança proativa? É a abordagem de segurança que se concentra em antecipar e prevenir possíveis ameaças, em vez de apenas reagir a elas depois que acontecem. É como ter guardiões virtuais que estão sempre de prontidão, protegendo nossos dados antes que qualquer ameaça possa causar danos.</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Agora, como podemos implementar a segurança proativa usando IA e SQL? Uma maneira é monitorar continuamente os acessos aos dados e identificar padrões suspeitos. Por exemplo, podemos usar algoritmos de IA para analisar o comportamento dos usuários e detectar atividades incomuns, como tentativas de acesso não autorizado ou tentativas de modificar dados sensíveis.</a:t>
            </a:r>
          </a:p>
        </p:txBody>
      </p:sp>
      <p:sp>
        <p:nvSpPr>
          <p:cNvPr id="32" name="Título 1">
            <a:extLst>
              <a:ext uri="{FF2B5EF4-FFF2-40B4-BE49-F238E27FC236}">
                <a16:creationId xmlns:a16="http://schemas.microsoft.com/office/drawing/2014/main" id="{28B71C73-1331-D074-4E1A-E725BB091F9E}"/>
              </a:ext>
            </a:extLst>
          </p:cNvPr>
          <p:cNvSpPr txBox="1">
            <a:spLocks/>
          </p:cNvSpPr>
          <p:nvPr/>
        </p:nvSpPr>
        <p:spPr>
          <a:xfrm>
            <a:off x="6781800" y="450495"/>
            <a:ext cx="1294735" cy="426637"/>
          </a:xfrm>
          <a:prstGeom prst="rect">
            <a:avLst/>
          </a:prstGeom>
          <a:noFill/>
        </p:spPr>
        <p:txBody>
          <a:bodyPr vert="horz" lIns="91440" tIns="45720" rIns="91440" bIns="45720" rtlCol="0" anchor="ctr">
            <a:normAutofit fontScale="250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endParaRPr lang="pt-BR" sz="31800" b="1" dirty="0">
              <a:ln w="38100">
                <a:solidFill>
                  <a:srgbClr val="DA7232">
                    <a:alpha val="85000"/>
                  </a:srgbClr>
                </a:solidFill>
              </a:ln>
              <a:noFill/>
              <a:effectLst>
                <a:outerShdw blurRad="50800" dist="38100" dir="2700000" algn="tl" rotWithShape="0">
                  <a:prstClr val="black">
                    <a:alpha val="40000"/>
                  </a:prstClr>
                </a:outerShdw>
              </a:effectLst>
              <a:latin typeface="Bernard MT Condensed" panose="02050806060905020404" pitchFamily="18" charset="0"/>
            </a:endParaRPr>
          </a:p>
        </p:txBody>
      </p:sp>
      <p:sp>
        <p:nvSpPr>
          <p:cNvPr id="33" name="Título 1">
            <a:extLst>
              <a:ext uri="{FF2B5EF4-FFF2-40B4-BE49-F238E27FC236}">
                <a16:creationId xmlns:a16="http://schemas.microsoft.com/office/drawing/2014/main" id="{F7139757-68E0-AD45-CC4A-8C8E75375C9F}"/>
              </a:ext>
            </a:extLst>
          </p:cNvPr>
          <p:cNvSpPr txBox="1">
            <a:spLocks/>
          </p:cNvSpPr>
          <p:nvPr/>
        </p:nvSpPr>
        <p:spPr>
          <a:xfrm>
            <a:off x="6515100" y="195931"/>
            <a:ext cx="1716855" cy="875560"/>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r"/>
            <a:r>
              <a:rPr lang="pt-BR" sz="5400" b="1" dirty="0" err="1">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iii.ii</a:t>
            </a:r>
            <a:endParaRPr lang="pt-BR" sz="3200" i="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endParaRPr>
          </a:p>
        </p:txBody>
      </p:sp>
      <p:pic>
        <p:nvPicPr>
          <p:cNvPr id="5" name="Imagem 4">
            <a:extLst>
              <a:ext uri="{FF2B5EF4-FFF2-40B4-BE49-F238E27FC236}">
                <a16:creationId xmlns:a16="http://schemas.microsoft.com/office/drawing/2014/main" id="{D2E3DBB6-4F21-B2EC-3C7C-53BF09E473B3}"/>
              </a:ext>
            </a:extLst>
          </p:cNvPr>
          <p:cNvPicPr>
            <a:picLocks noChangeAspect="1"/>
          </p:cNvPicPr>
          <p:nvPr/>
        </p:nvPicPr>
        <p:blipFill>
          <a:blip r:embed="rId4">
            <a:alphaModFix amt="70000"/>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4200375" y="11561856"/>
            <a:ext cx="1200449" cy="538303"/>
          </a:xfrm>
          <a:prstGeom prst="rect">
            <a:avLst/>
          </a:prstGeom>
          <a:effectLst/>
        </p:spPr>
      </p:pic>
      <p:sp>
        <p:nvSpPr>
          <p:cNvPr id="7" name="Título 1">
            <a:extLst>
              <a:ext uri="{FF2B5EF4-FFF2-40B4-BE49-F238E27FC236}">
                <a16:creationId xmlns:a16="http://schemas.microsoft.com/office/drawing/2014/main" id="{60311AFE-6886-4191-2F30-96E37022C0CC}"/>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16</a:t>
            </a:r>
          </a:p>
        </p:txBody>
      </p:sp>
    </p:spTree>
    <p:extLst>
      <p:ext uri="{BB962C8B-B14F-4D97-AF65-F5344CB8AC3E}">
        <p14:creationId xmlns:p14="http://schemas.microsoft.com/office/powerpoint/2010/main" val="1582992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9349F8A-C744-CB6D-961A-242BF754643A}"/>
              </a:ext>
            </a:extLst>
          </p:cNvPr>
          <p:cNvSpPr/>
          <p:nvPr/>
        </p:nvSpPr>
        <p:spPr>
          <a:xfrm flipV="1">
            <a:off x="0" y="0"/>
            <a:ext cx="9601200" cy="12801600"/>
          </a:xfrm>
          <a:prstGeom prst="rect">
            <a:avLst/>
          </a:prstGeom>
          <a:gradFill>
            <a:gsLst>
              <a:gs pos="0">
                <a:srgbClr val="B19A6B"/>
              </a:gs>
              <a:gs pos="100000">
                <a:srgbClr val="D7C599"/>
              </a:gs>
            </a:gsLst>
            <a:lin ang="1620000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B193F8AE-796A-0515-EB9B-809C4E20AE85}"/>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8E461A">
                    <a:alpha val="45000"/>
                  </a:srgbClr>
                </a:solidFill>
                <a:latin typeface="Copperplate Gothic Bold" panose="020E0705020206020404" pitchFamily="34" charset="0"/>
              </a:rPr>
              <a:t>Navegando pelas Profundezas da </a:t>
            </a:r>
          </a:p>
          <a:p>
            <a:r>
              <a:rPr lang="pt-BR" sz="2400" dirty="0">
                <a:solidFill>
                  <a:srgbClr val="8E461A">
                    <a:alpha val="45000"/>
                  </a:srgbClr>
                </a:solidFill>
                <a:latin typeface="Copperplate Gothic Bold" panose="020E0705020206020404" pitchFamily="34" charset="0"/>
              </a:rPr>
              <a:t>Inteligência Artificial em Bancos de Dados</a:t>
            </a:r>
          </a:p>
        </p:txBody>
      </p:sp>
      <p:sp>
        <p:nvSpPr>
          <p:cNvPr id="30" name="Título 1">
            <a:extLst>
              <a:ext uri="{FF2B5EF4-FFF2-40B4-BE49-F238E27FC236}">
                <a16:creationId xmlns:a16="http://schemas.microsoft.com/office/drawing/2014/main" id="{E9D40455-8CE1-0A98-8A66-7F279A259513}"/>
              </a:ext>
            </a:extLst>
          </p:cNvPr>
          <p:cNvSpPr txBox="1">
            <a:spLocks/>
          </p:cNvSpPr>
          <p:nvPr/>
        </p:nvSpPr>
        <p:spPr>
          <a:xfrm>
            <a:off x="151897" y="1002890"/>
            <a:ext cx="9297406" cy="11097269"/>
          </a:xfrm>
          <a:prstGeom prst="rect">
            <a:avLst/>
          </a:prstGeom>
          <a:noFill/>
        </p:spPr>
        <p:txBody>
          <a:bodyPr vert="horz" lIns="91440" tIns="45720" rIns="91440" bIns="45720" rtlCol="0" anchor="t">
            <a:no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Então, digamos que você tem um banco de dados com informações confidenciais dos clientes. Com a segurança proativa, você pode configurar alertas que são acionados sempre que um usuário tenta acessar dados sensíveis sem autorização. Isso permite que você tome medidas imediatas para bloquear o acesso e proteger os dados antes que qualquer dano seja causado.</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Resumindo, a segurança proativa nos permite proteger nossos bancos de dados de forma mais eficaz, detectando e prevenindo ameaças antes que elas possam causar danos. Com a IA e o SQL trabalhando juntos, podemos ter guardiões virtuais que mantêm nossos dados seguros e protegidos. Espero que agora você tenha uma compreensão melhor de como funciona e por que é tão importante a segurança proativa com IA e SQL!</a:t>
            </a:r>
          </a:p>
        </p:txBody>
      </p:sp>
      <p:pic>
        <p:nvPicPr>
          <p:cNvPr id="5" name="Imagem 4">
            <a:extLst>
              <a:ext uri="{FF2B5EF4-FFF2-40B4-BE49-F238E27FC236}">
                <a16:creationId xmlns:a16="http://schemas.microsoft.com/office/drawing/2014/main" id="{927DB9CF-3827-03B7-FAB3-5745D6EC5C46}"/>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4200375" y="11561856"/>
            <a:ext cx="1200449" cy="538303"/>
          </a:xfrm>
          <a:prstGeom prst="rect">
            <a:avLst/>
          </a:prstGeom>
          <a:effectLst/>
        </p:spPr>
      </p:pic>
      <p:pic>
        <p:nvPicPr>
          <p:cNvPr id="3" name="Imagem 2">
            <a:extLst>
              <a:ext uri="{FF2B5EF4-FFF2-40B4-BE49-F238E27FC236}">
                <a16:creationId xmlns:a16="http://schemas.microsoft.com/office/drawing/2014/main" id="{0441E2F8-7560-1E46-32E2-A628E508DD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00045" y="7809560"/>
            <a:ext cx="5401110" cy="3206800"/>
          </a:xfrm>
          <a:prstGeom prst="rect">
            <a:avLst/>
          </a:prstGeom>
          <a:ln>
            <a:noFill/>
          </a:ln>
          <a:effectLst>
            <a:outerShdw blurRad="50800" dist="38100" dir="2700000" algn="tl" rotWithShape="0">
              <a:prstClr val="black">
                <a:alpha val="40000"/>
              </a:prstClr>
            </a:outerShdw>
            <a:softEdge rad="112500"/>
          </a:effectLst>
        </p:spPr>
      </p:pic>
      <p:sp>
        <p:nvSpPr>
          <p:cNvPr id="7" name="Título 1">
            <a:extLst>
              <a:ext uri="{FF2B5EF4-FFF2-40B4-BE49-F238E27FC236}">
                <a16:creationId xmlns:a16="http://schemas.microsoft.com/office/drawing/2014/main" id="{DBB8B4F3-83B9-D2ED-2E25-AB6397CADC1E}"/>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17</a:t>
            </a:r>
          </a:p>
        </p:txBody>
      </p:sp>
    </p:spTree>
    <p:extLst>
      <p:ext uri="{BB962C8B-B14F-4D97-AF65-F5344CB8AC3E}">
        <p14:creationId xmlns:p14="http://schemas.microsoft.com/office/powerpoint/2010/main" val="2822253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EC00FE4-67C4-820F-E8BC-1EE718973F92}"/>
              </a:ext>
            </a:extLst>
          </p:cNvPr>
          <p:cNvSpPr/>
          <p:nvPr/>
        </p:nvSpPr>
        <p:spPr>
          <a:xfrm flipV="1">
            <a:off x="0" y="0"/>
            <a:ext cx="9601200" cy="12801600"/>
          </a:xfrm>
          <a:prstGeom prst="rect">
            <a:avLst/>
          </a:prstGeom>
          <a:gradFill flip="none" rotWithShape="1">
            <a:gsLst>
              <a:gs pos="0">
                <a:srgbClr val="192332"/>
              </a:gs>
              <a:gs pos="100000">
                <a:srgbClr val="2E266C"/>
              </a:gs>
            </a:gsLst>
            <a:lin ang="16200000" scaled="1"/>
            <a:tileRect/>
          </a:gradFill>
          <a:ln w="76200">
            <a:solidFill>
              <a:srgbClr val="2E2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F0DE14DC-DD1A-C89D-5716-CADC87EAAD90}"/>
              </a:ext>
            </a:extLst>
          </p:cNvPr>
          <p:cNvSpPr txBox="1">
            <a:spLocks/>
          </p:cNvSpPr>
          <p:nvPr/>
        </p:nvSpPr>
        <p:spPr>
          <a:xfrm>
            <a:off x="408815" y="7473917"/>
            <a:ext cx="8783570" cy="4438649"/>
          </a:xfrm>
          <a:prstGeom prst="rect">
            <a:avLst/>
          </a:prstGeom>
          <a:solidFill>
            <a:srgbClr val="1B1545">
              <a:alpha val="52000"/>
            </a:srgbClr>
          </a:solidFill>
          <a:effectLst>
            <a:outerShdw blurRad="50800" dist="38100" dir="2700000" algn="tl" rotWithShape="0">
              <a:prstClr val="black">
                <a:alpha val="40000"/>
              </a:prstClr>
            </a:outerShdw>
            <a:softEdge rad="127000"/>
          </a:effectLst>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endParaRPr lang="pt-BR" sz="32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endParaRPr>
          </a:p>
        </p:txBody>
      </p:sp>
      <p:sp>
        <p:nvSpPr>
          <p:cNvPr id="5" name="Título 1">
            <a:extLst>
              <a:ext uri="{FF2B5EF4-FFF2-40B4-BE49-F238E27FC236}">
                <a16:creationId xmlns:a16="http://schemas.microsoft.com/office/drawing/2014/main" id="{E1084788-5003-304B-A320-853420BF4EFF}"/>
              </a:ext>
            </a:extLst>
          </p:cNvPr>
          <p:cNvSpPr txBox="1">
            <a:spLocks/>
          </p:cNvSpPr>
          <p:nvPr/>
        </p:nvSpPr>
        <p:spPr>
          <a:xfrm>
            <a:off x="1" y="412343"/>
            <a:ext cx="9601200" cy="6489902"/>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9600" dirty="0">
                <a:ln w="57150">
                  <a:solidFill>
                    <a:srgbClr val="DA7232"/>
                  </a:solidFill>
                </a:ln>
                <a:noFill/>
                <a:effectLst>
                  <a:outerShdw blurRad="50800" dist="38100" dir="2700000" algn="tl" rotWithShape="0">
                    <a:prstClr val="black">
                      <a:alpha val="40000"/>
                    </a:prstClr>
                  </a:outerShdw>
                </a:effectLst>
                <a:latin typeface="Copperplate Gothic Bold" panose="020E0705020206020404" pitchFamily="34" charset="0"/>
              </a:rPr>
              <a:t>Capítulo</a:t>
            </a:r>
            <a:endParaRPr lang="pt-BR" sz="2800" dirty="0">
              <a:ln w="57150">
                <a:solidFill>
                  <a:srgbClr val="DA7232"/>
                </a:solidFill>
              </a:ln>
              <a:noFill/>
              <a:effectLst>
                <a:outerShdw blurRad="50800" dist="38100" dir="2700000" algn="tl" rotWithShape="0">
                  <a:prstClr val="black">
                    <a:alpha val="40000"/>
                  </a:prstClr>
                </a:outerShdw>
              </a:effectLst>
              <a:latin typeface="Copperplate Gothic Bold" panose="020E0705020206020404" pitchFamily="34" charset="0"/>
            </a:endParaRPr>
          </a:p>
          <a:p>
            <a:r>
              <a:rPr lang="pt-BR" sz="31800" b="1" dirty="0">
                <a:ln w="203200">
                  <a:solidFill>
                    <a:srgbClr val="DA7232">
                      <a:alpha val="85000"/>
                    </a:srgbClr>
                  </a:solidFill>
                </a:ln>
                <a:noFill/>
                <a:effectLst>
                  <a:outerShdw blurRad="50800" dist="38100" dir="2700000" algn="tl" rotWithShape="0">
                    <a:prstClr val="black">
                      <a:alpha val="40000"/>
                    </a:prstClr>
                  </a:outerShdw>
                </a:effectLst>
                <a:latin typeface="Bernard MT Condensed" panose="02050806060905020404" pitchFamily="18" charset="0"/>
              </a:rPr>
              <a:t>IV</a:t>
            </a:r>
          </a:p>
        </p:txBody>
      </p:sp>
      <p:sp>
        <p:nvSpPr>
          <p:cNvPr id="7" name="Título 1">
            <a:extLst>
              <a:ext uri="{FF2B5EF4-FFF2-40B4-BE49-F238E27FC236}">
                <a16:creationId xmlns:a16="http://schemas.microsoft.com/office/drawing/2014/main" id="{DB2211FD-117F-F01E-5A07-2F455F9CAD27}"/>
              </a:ext>
            </a:extLst>
          </p:cNvPr>
          <p:cNvSpPr txBox="1">
            <a:spLocks/>
          </p:cNvSpPr>
          <p:nvPr/>
        </p:nvSpPr>
        <p:spPr>
          <a:xfrm>
            <a:off x="720068" y="7644892"/>
            <a:ext cx="8161064" cy="3945492"/>
          </a:xfrm>
          <a:prstGeom prst="rect">
            <a:avLst/>
          </a:prstGeom>
          <a:noFill/>
          <a:effectLst>
            <a:outerShdw blurRad="50800" dist="38100" dir="2700000" algn="tl" rotWithShape="0">
              <a:prstClr val="black">
                <a:alpha val="40000"/>
              </a:prstClr>
            </a:outerShdw>
            <a:softEdge rad="127000"/>
          </a:effectLst>
        </p:spPr>
        <p:txBody>
          <a:bodyPr vert="horz" lIns="91440" tIns="45720" rIns="91440" bIns="45720" rtlCol="0" anchor="ctr">
            <a:normAutofit fontScale="77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pt-BR" sz="32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rPr>
              <a:t>Busque a otimização de banco de dados com Inteligência Artificial (IA) e SQL! Descubra como a IA automatiza o ajuste e otimização dos seus bancos de dados para um desempenho ideal. Com o </a:t>
            </a:r>
            <a:r>
              <a:rPr lang="pt-BR" sz="3200" b="1" dirty="0" err="1">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rPr>
              <a:t>Auto-Tuning</a:t>
            </a:r>
            <a:r>
              <a:rPr lang="pt-BR" sz="32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rPr>
              <a:t>, implemente algoritmos que identificam áreas de melhoria e realizam ajustes automaticamente. Garanta uma performance excepcional com sistemas adaptáveis às demandas em constante evolução. Além disso, a Manutenção Proativa antecipa problemas e evita interrupções, garantindo a estabilidade e confiabilidade dos seus sistemas.</a:t>
            </a:r>
          </a:p>
        </p:txBody>
      </p:sp>
      <p:sp>
        <p:nvSpPr>
          <p:cNvPr id="8" name="Título 1">
            <a:extLst>
              <a:ext uri="{FF2B5EF4-FFF2-40B4-BE49-F238E27FC236}">
                <a16:creationId xmlns:a16="http://schemas.microsoft.com/office/drawing/2014/main" id="{DC8EDABD-7E80-25FE-ED50-8BEFC590C947}"/>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DABFAA">
                    <a:alpha val="45000"/>
                  </a:srgbClr>
                </a:solidFill>
                <a:latin typeface="Copperplate Gothic Bold" panose="020E0705020206020404" pitchFamily="34" charset="0"/>
              </a:rPr>
              <a:t>Navegando pelas Profundezas da </a:t>
            </a:r>
          </a:p>
          <a:p>
            <a:r>
              <a:rPr lang="pt-BR" sz="2400" dirty="0">
                <a:solidFill>
                  <a:srgbClr val="DABFAA">
                    <a:alpha val="45000"/>
                  </a:srgbClr>
                </a:solidFill>
                <a:latin typeface="Copperplate Gothic Bold" panose="020E0705020206020404" pitchFamily="34" charset="0"/>
              </a:rPr>
              <a:t>Inteligência Artificial em Bancos de Dados</a:t>
            </a:r>
          </a:p>
        </p:txBody>
      </p:sp>
      <p:sp>
        <p:nvSpPr>
          <p:cNvPr id="9" name="Retângulo 8">
            <a:extLst>
              <a:ext uri="{FF2B5EF4-FFF2-40B4-BE49-F238E27FC236}">
                <a16:creationId xmlns:a16="http://schemas.microsoft.com/office/drawing/2014/main" id="{3BA19156-E8F1-F2F9-C44D-BB418F231C1E}"/>
              </a:ext>
            </a:extLst>
          </p:cNvPr>
          <p:cNvSpPr/>
          <p:nvPr/>
        </p:nvSpPr>
        <p:spPr>
          <a:xfrm>
            <a:off x="966019" y="7482967"/>
            <a:ext cx="7669161" cy="161925"/>
          </a:xfrm>
          <a:prstGeom prst="rect">
            <a:avLst/>
          </a:prstGeom>
          <a:solidFill>
            <a:srgbClr val="DA723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ítulo 1">
            <a:extLst>
              <a:ext uri="{FF2B5EF4-FFF2-40B4-BE49-F238E27FC236}">
                <a16:creationId xmlns:a16="http://schemas.microsoft.com/office/drawing/2014/main" id="{F1C1475C-2F7B-89D1-3873-2ED780DF6E9D}"/>
              </a:ext>
            </a:extLst>
          </p:cNvPr>
          <p:cNvSpPr txBox="1">
            <a:spLocks/>
          </p:cNvSpPr>
          <p:nvPr/>
        </p:nvSpPr>
        <p:spPr>
          <a:xfrm>
            <a:off x="237058" y="6075079"/>
            <a:ext cx="9127083" cy="1466882"/>
          </a:xfrm>
          <a:prstGeom prst="rect">
            <a:avLst/>
          </a:prstGeom>
          <a:noFill/>
        </p:spPr>
        <p:txBody>
          <a:bodyPr vert="horz" lIns="91440" tIns="45720" rIns="91440" bIns="45720" rtlCol="0" anchor="ctr">
            <a:normAutofit fontScale="92500" lnSpcReduction="10000"/>
            <a:scene3d>
              <a:camera prst="orthographicFront"/>
              <a:lightRig rig="threePt" dir="t"/>
            </a:scene3d>
            <a:sp3d extrusionH="57150">
              <a:bevelT w="38100" h="38100" prst="angle"/>
            </a:sp3d>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6000" b="1" dirty="0" err="1">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Auto-otimização</a:t>
            </a:r>
            <a:r>
              <a:rPr lang="pt-BR" sz="60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 de Banco de Dados</a:t>
            </a:r>
          </a:p>
        </p:txBody>
      </p:sp>
      <p:sp>
        <p:nvSpPr>
          <p:cNvPr id="6" name="Título 1">
            <a:extLst>
              <a:ext uri="{FF2B5EF4-FFF2-40B4-BE49-F238E27FC236}">
                <a16:creationId xmlns:a16="http://schemas.microsoft.com/office/drawing/2014/main" id="{E9143542-217C-127F-7D12-9276C1E3CCD4}"/>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18</a:t>
            </a:r>
          </a:p>
        </p:txBody>
      </p:sp>
    </p:spTree>
    <p:extLst>
      <p:ext uri="{BB962C8B-B14F-4D97-AF65-F5344CB8AC3E}">
        <p14:creationId xmlns:p14="http://schemas.microsoft.com/office/powerpoint/2010/main" val="1838626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FB757DBF-7BED-CA66-A165-934C8D904186}"/>
              </a:ext>
            </a:extLst>
          </p:cNvPr>
          <p:cNvSpPr/>
          <p:nvPr/>
        </p:nvSpPr>
        <p:spPr>
          <a:xfrm>
            <a:off x="0" y="0"/>
            <a:ext cx="9601200" cy="12801600"/>
          </a:xfrm>
          <a:prstGeom prst="rect">
            <a:avLst/>
          </a:prstGeom>
          <a:gradFill flip="none" rotWithShape="1">
            <a:gsLst>
              <a:gs pos="0">
                <a:srgbClr val="192332"/>
              </a:gs>
              <a:gs pos="100000">
                <a:srgbClr val="2E266C"/>
              </a:gs>
            </a:gsLst>
            <a:lin ang="16200000" scaled="1"/>
            <a:tileRect/>
          </a:gradFill>
          <a:ln w="76200">
            <a:solidFill>
              <a:srgbClr val="2E2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AD3C2875-EE48-9CA3-0038-A81EC2359B3E}"/>
              </a:ext>
            </a:extLst>
          </p:cNvPr>
          <p:cNvSpPr txBox="1">
            <a:spLocks/>
          </p:cNvSpPr>
          <p:nvPr/>
        </p:nvSpPr>
        <p:spPr>
          <a:xfrm>
            <a:off x="1" y="412343"/>
            <a:ext cx="9601200" cy="2301360"/>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9600" dirty="0">
                <a:ln w="57150">
                  <a:solidFill>
                    <a:srgbClr val="DA7232"/>
                  </a:solidFill>
                </a:ln>
                <a:noFill/>
                <a:effectLst>
                  <a:outerShdw blurRad="50800" dist="38100" dir="2700000" algn="tl" rotWithShape="0">
                    <a:prstClr val="black">
                      <a:alpha val="40000"/>
                    </a:prstClr>
                  </a:outerShdw>
                </a:effectLst>
                <a:latin typeface="Copperplate Gothic Bold" panose="020E0705020206020404" pitchFamily="34" charset="0"/>
              </a:rPr>
              <a:t>sumário</a:t>
            </a:r>
            <a:endParaRPr lang="pt-BR" sz="31800" b="1" dirty="0">
              <a:ln w="203200">
                <a:solidFill>
                  <a:srgbClr val="DA7232">
                    <a:alpha val="85000"/>
                  </a:srgbClr>
                </a:solidFill>
              </a:ln>
              <a:noFill/>
              <a:effectLst>
                <a:outerShdw blurRad="50800" dist="38100" dir="2700000" algn="tl" rotWithShape="0">
                  <a:prstClr val="black">
                    <a:alpha val="40000"/>
                  </a:prstClr>
                </a:outerShdw>
              </a:effectLst>
              <a:latin typeface="Bernard MT Condensed" panose="02050806060905020404" pitchFamily="18" charset="0"/>
            </a:endParaRPr>
          </a:p>
        </p:txBody>
      </p:sp>
      <p:sp>
        <p:nvSpPr>
          <p:cNvPr id="3" name="Título 1">
            <a:extLst>
              <a:ext uri="{FF2B5EF4-FFF2-40B4-BE49-F238E27FC236}">
                <a16:creationId xmlns:a16="http://schemas.microsoft.com/office/drawing/2014/main" id="{9FC83EBE-4C4F-21D5-F57F-88F821C4664D}"/>
              </a:ext>
            </a:extLst>
          </p:cNvPr>
          <p:cNvSpPr txBox="1">
            <a:spLocks/>
          </p:cNvSpPr>
          <p:nvPr/>
        </p:nvSpPr>
        <p:spPr>
          <a:xfrm>
            <a:off x="178063" y="3468327"/>
            <a:ext cx="8573113" cy="6604468"/>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l"/>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Introdução</a:t>
            </a:r>
          </a:p>
          <a:p>
            <a:pPr algn="l"/>
            <a:endPar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endParaRPr>
          </a:p>
          <a:p>
            <a:pPr algn="l"/>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01 - Otimização de Consultas com IA</a:t>
            </a:r>
          </a:p>
          <a:p>
            <a:pPr algn="l"/>
            <a:endPar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endParaRPr>
          </a:p>
          <a:p>
            <a:pPr algn="l"/>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02 - Predição de Tendências com SQL e IA</a:t>
            </a:r>
          </a:p>
          <a:p>
            <a:pPr algn="l"/>
            <a:endPar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endParaRPr>
          </a:p>
          <a:p>
            <a:pPr algn="l"/>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03 - Segurança e Detecção de Anomalias</a:t>
            </a:r>
          </a:p>
          <a:p>
            <a:pPr algn="l"/>
            <a:endPar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endParaRPr>
          </a:p>
          <a:p>
            <a:pPr algn="l"/>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04 - </a:t>
            </a:r>
            <a:r>
              <a:rPr lang="pt-BR" sz="2800" b="1" dirty="0" err="1">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Auto-otimização</a:t>
            </a:r>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 de Banco de Dados</a:t>
            </a:r>
          </a:p>
          <a:p>
            <a:pPr algn="l"/>
            <a:endPar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endParaRPr>
          </a:p>
          <a:p>
            <a:pPr algn="l"/>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Conclusão </a:t>
            </a:r>
          </a:p>
          <a:p>
            <a:pPr algn="l"/>
            <a:endPar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endParaRPr>
          </a:p>
          <a:p>
            <a:pPr algn="l"/>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  </a:t>
            </a:r>
          </a:p>
        </p:txBody>
      </p:sp>
      <p:sp>
        <p:nvSpPr>
          <p:cNvPr id="6" name="Título 1">
            <a:extLst>
              <a:ext uri="{FF2B5EF4-FFF2-40B4-BE49-F238E27FC236}">
                <a16:creationId xmlns:a16="http://schemas.microsoft.com/office/drawing/2014/main" id="{E7A2F1B8-37B0-15EA-B38A-352E2DFC79EC}"/>
              </a:ext>
            </a:extLst>
          </p:cNvPr>
          <p:cNvSpPr txBox="1">
            <a:spLocks/>
          </p:cNvSpPr>
          <p:nvPr/>
        </p:nvSpPr>
        <p:spPr>
          <a:xfrm>
            <a:off x="1062968" y="3468327"/>
            <a:ext cx="8360169" cy="6604468"/>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r"/>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02</a:t>
            </a:r>
          </a:p>
          <a:p>
            <a:pPr algn="r"/>
            <a:endPar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endParaRPr>
          </a:p>
          <a:p>
            <a:pPr algn="r"/>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03</a:t>
            </a:r>
          </a:p>
          <a:p>
            <a:pPr algn="r"/>
            <a:endPar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endParaRPr>
          </a:p>
          <a:p>
            <a:pPr algn="r"/>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08</a:t>
            </a:r>
          </a:p>
          <a:p>
            <a:pPr algn="r"/>
            <a:endPar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endParaRPr>
          </a:p>
          <a:p>
            <a:pPr algn="r"/>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13</a:t>
            </a:r>
          </a:p>
          <a:p>
            <a:pPr algn="r"/>
            <a:endPar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endParaRPr>
          </a:p>
          <a:p>
            <a:pPr algn="r"/>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18</a:t>
            </a:r>
          </a:p>
          <a:p>
            <a:pPr algn="r"/>
            <a:endPar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endParaRPr>
          </a:p>
          <a:p>
            <a:pPr algn="r"/>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23</a:t>
            </a:r>
          </a:p>
          <a:p>
            <a:pPr algn="r"/>
            <a:endPar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endParaRPr>
          </a:p>
          <a:p>
            <a:pPr algn="r"/>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  </a:t>
            </a:r>
          </a:p>
        </p:txBody>
      </p:sp>
      <p:sp>
        <p:nvSpPr>
          <p:cNvPr id="9" name="Título 1">
            <a:extLst>
              <a:ext uri="{FF2B5EF4-FFF2-40B4-BE49-F238E27FC236}">
                <a16:creationId xmlns:a16="http://schemas.microsoft.com/office/drawing/2014/main" id="{9EF1611F-6FC6-72FB-81F5-CC4D91D3C060}"/>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01  </a:t>
            </a:r>
          </a:p>
        </p:txBody>
      </p:sp>
      <p:sp>
        <p:nvSpPr>
          <p:cNvPr id="12" name="Título 1">
            <a:extLst>
              <a:ext uri="{FF2B5EF4-FFF2-40B4-BE49-F238E27FC236}">
                <a16:creationId xmlns:a16="http://schemas.microsoft.com/office/drawing/2014/main" id="{0F649F3F-4C30-374D-A2B0-DF46AA208B25}"/>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DABFAA">
                    <a:alpha val="45000"/>
                  </a:srgbClr>
                </a:solidFill>
                <a:latin typeface="Copperplate Gothic Bold" panose="020E0705020206020404" pitchFamily="34" charset="0"/>
              </a:rPr>
              <a:t>Navegando pelas Profundezas da </a:t>
            </a:r>
          </a:p>
          <a:p>
            <a:r>
              <a:rPr lang="pt-BR" sz="2400" dirty="0">
                <a:solidFill>
                  <a:srgbClr val="DABFAA">
                    <a:alpha val="45000"/>
                  </a:srgbClr>
                </a:solidFill>
                <a:latin typeface="Copperplate Gothic Bold" panose="020E0705020206020404" pitchFamily="34" charset="0"/>
              </a:rPr>
              <a:t>Inteligência Artificial em Bancos de Dados</a:t>
            </a:r>
          </a:p>
        </p:txBody>
      </p:sp>
    </p:spTree>
    <p:extLst>
      <p:ext uri="{BB962C8B-B14F-4D97-AF65-F5344CB8AC3E}">
        <p14:creationId xmlns:p14="http://schemas.microsoft.com/office/powerpoint/2010/main" val="2673148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9349F8A-C744-CB6D-961A-242BF754643A}"/>
              </a:ext>
            </a:extLst>
          </p:cNvPr>
          <p:cNvSpPr/>
          <p:nvPr/>
        </p:nvSpPr>
        <p:spPr>
          <a:xfrm flipV="1">
            <a:off x="0" y="0"/>
            <a:ext cx="9601200" cy="12801600"/>
          </a:xfrm>
          <a:prstGeom prst="rect">
            <a:avLst/>
          </a:prstGeom>
          <a:gradFill>
            <a:gsLst>
              <a:gs pos="0">
                <a:srgbClr val="B19A6B"/>
              </a:gs>
              <a:gs pos="100000">
                <a:srgbClr val="D7C599"/>
              </a:gs>
            </a:gsLst>
            <a:lin ang="1620000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B193F8AE-796A-0515-EB9B-809C4E20AE85}"/>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8E461A">
                    <a:alpha val="45000"/>
                  </a:srgbClr>
                </a:solidFill>
                <a:latin typeface="Copperplate Gothic Bold" panose="020E0705020206020404" pitchFamily="34" charset="0"/>
              </a:rPr>
              <a:t>Navegando pelas Profundezas da </a:t>
            </a:r>
          </a:p>
          <a:p>
            <a:r>
              <a:rPr lang="pt-BR" sz="2400" dirty="0">
                <a:solidFill>
                  <a:srgbClr val="8E461A">
                    <a:alpha val="45000"/>
                  </a:srgbClr>
                </a:solidFill>
                <a:latin typeface="Copperplate Gothic Bold" panose="020E0705020206020404" pitchFamily="34" charset="0"/>
              </a:rPr>
              <a:t>Inteligência Artificial em Bancos de Dados</a:t>
            </a:r>
          </a:p>
        </p:txBody>
      </p:sp>
      <p:sp>
        <p:nvSpPr>
          <p:cNvPr id="3" name="Retângulo 2">
            <a:extLst>
              <a:ext uri="{FF2B5EF4-FFF2-40B4-BE49-F238E27FC236}">
                <a16:creationId xmlns:a16="http://schemas.microsoft.com/office/drawing/2014/main" id="{8DD07000-5404-9055-4651-358D5FFA4031}"/>
              </a:ext>
            </a:extLst>
          </p:cNvPr>
          <p:cNvSpPr/>
          <p:nvPr/>
        </p:nvSpPr>
        <p:spPr>
          <a:xfrm>
            <a:off x="0" y="159661"/>
            <a:ext cx="9601200" cy="2409371"/>
          </a:xfrm>
          <a:prstGeom prst="rect">
            <a:avLst/>
          </a:prstGeom>
          <a:gradFill flip="none" rotWithShape="1">
            <a:gsLst>
              <a:gs pos="0">
                <a:srgbClr val="192332"/>
              </a:gs>
              <a:gs pos="100000">
                <a:srgbClr val="2E266C"/>
              </a:gs>
            </a:gsLst>
            <a:lin ang="16200000" scaled="1"/>
            <a:tileRect/>
          </a:gradFill>
          <a:ln w="76200">
            <a:solidFill>
              <a:srgbClr val="DA723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047DC8D6-0920-B9FD-3C71-63F60B0DB6B7}"/>
              </a:ext>
            </a:extLst>
          </p:cNvPr>
          <p:cNvPicPr>
            <a:picLocks noChangeAspect="1"/>
          </p:cNvPicPr>
          <p:nvPr/>
        </p:nvPicPr>
        <p:blipFill>
          <a:blip r:embed="rId2"/>
          <a:stretch>
            <a:fillRect/>
          </a:stretch>
        </p:blipFill>
        <p:spPr>
          <a:xfrm>
            <a:off x="8261122" y="364560"/>
            <a:ext cx="1200449" cy="538303"/>
          </a:xfrm>
          <a:prstGeom prst="rect">
            <a:avLst/>
          </a:prstGeom>
          <a:effectLst>
            <a:outerShdw blurRad="50800" dist="38100" dir="2700000" algn="tl" rotWithShape="0">
              <a:prstClr val="black">
                <a:alpha val="40000"/>
              </a:prstClr>
            </a:outerShdw>
          </a:effectLst>
        </p:spPr>
      </p:pic>
      <p:sp>
        <p:nvSpPr>
          <p:cNvPr id="19" name="Título 1">
            <a:extLst>
              <a:ext uri="{FF2B5EF4-FFF2-40B4-BE49-F238E27FC236}">
                <a16:creationId xmlns:a16="http://schemas.microsoft.com/office/drawing/2014/main" id="{C5DBDBA1-2516-4F03-6208-88DA35A222F9}"/>
              </a:ext>
            </a:extLst>
          </p:cNvPr>
          <p:cNvSpPr txBox="1">
            <a:spLocks/>
          </p:cNvSpPr>
          <p:nvPr/>
        </p:nvSpPr>
        <p:spPr>
          <a:xfrm>
            <a:off x="3367314" y="980342"/>
            <a:ext cx="6233886" cy="1617720"/>
          </a:xfrm>
          <a:prstGeom prst="rect">
            <a:avLst/>
          </a:prstGeom>
          <a:noFill/>
        </p:spPr>
        <p:txBody>
          <a:bodyPr vert="horz" lIns="91440" tIns="45720" rIns="91440" bIns="45720" rtlCol="0" anchor="ctr">
            <a:normAutofit fontScale="77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l"/>
            <a:r>
              <a:rPr lang="pt-BR" sz="7700" b="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Auto - </a:t>
            </a:r>
            <a:r>
              <a:rPr lang="pt-BR" sz="7700" b="1" dirty="0" err="1">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Tuning</a:t>
            </a:r>
            <a:endParaRPr lang="pt-BR" sz="7700" b="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endParaRPr>
          </a:p>
          <a:p>
            <a:pPr algn="l"/>
            <a:r>
              <a:rPr lang="pt-BR" sz="4600" i="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Aperfeiçoamento Contínuo</a:t>
            </a:r>
          </a:p>
        </p:txBody>
      </p:sp>
      <p:grpSp>
        <p:nvGrpSpPr>
          <p:cNvPr id="24" name="Agrupar 23">
            <a:extLst>
              <a:ext uri="{FF2B5EF4-FFF2-40B4-BE49-F238E27FC236}">
                <a16:creationId xmlns:a16="http://schemas.microsoft.com/office/drawing/2014/main" id="{E19D6DAD-6ED6-5207-3FF2-5C5F6053A5F0}"/>
              </a:ext>
            </a:extLst>
          </p:cNvPr>
          <p:cNvGrpSpPr/>
          <p:nvPr/>
        </p:nvGrpSpPr>
        <p:grpSpPr>
          <a:xfrm rot="3768461">
            <a:off x="2069298" y="-1967409"/>
            <a:ext cx="680646" cy="5835344"/>
            <a:chOff x="2250747" y="14512"/>
            <a:chExt cx="680646" cy="5983961"/>
          </a:xfrm>
        </p:grpSpPr>
        <p:sp>
          <p:nvSpPr>
            <p:cNvPr id="21" name="Retângulo 20">
              <a:extLst>
                <a:ext uri="{FF2B5EF4-FFF2-40B4-BE49-F238E27FC236}">
                  <a16:creationId xmlns:a16="http://schemas.microsoft.com/office/drawing/2014/main" id="{5F170866-5A63-EC49-4ADF-3A248993C8D0}"/>
                </a:ext>
              </a:extLst>
            </p:cNvPr>
            <p:cNvSpPr/>
            <p:nvPr/>
          </p:nvSpPr>
          <p:spPr>
            <a:xfrm rot="16200000">
              <a:off x="-313776" y="275330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E973988F-84D9-DAD3-02F4-6136E77AAD59}"/>
                </a:ext>
              </a:extLst>
            </p:cNvPr>
            <p:cNvSpPr/>
            <p:nvPr/>
          </p:nvSpPr>
          <p:spPr>
            <a:xfrm rot="16200000">
              <a:off x="-405036" y="267029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5" name="Agrupar 24">
            <a:extLst>
              <a:ext uri="{FF2B5EF4-FFF2-40B4-BE49-F238E27FC236}">
                <a16:creationId xmlns:a16="http://schemas.microsoft.com/office/drawing/2014/main" id="{3057E19B-7BC4-0F54-D5AA-CF1591B67844}"/>
              </a:ext>
            </a:extLst>
          </p:cNvPr>
          <p:cNvGrpSpPr/>
          <p:nvPr/>
        </p:nvGrpSpPr>
        <p:grpSpPr>
          <a:xfrm rot="3768461">
            <a:off x="1526568" y="-2479010"/>
            <a:ext cx="680646" cy="5414580"/>
            <a:chOff x="2250747" y="14512"/>
            <a:chExt cx="680646" cy="5983961"/>
          </a:xfrm>
        </p:grpSpPr>
        <p:sp>
          <p:nvSpPr>
            <p:cNvPr id="26" name="Retângulo 25">
              <a:extLst>
                <a:ext uri="{FF2B5EF4-FFF2-40B4-BE49-F238E27FC236}">
                  <a16:creationId xmlns:a16="http://schemas.microsoft.com/office/drawing/2014/main" id="{F44CD36D-8B82-C7E1-8EEC-8673FD59530A}"/>
                </a:ext>
              </a:extLst>
            </p:cNvPr>
            <p:cNvSpPr/>
            <p:nvPr/>
          </p:nvSpPr>
          <p:spPr>
            <a:xfrm rot="16200000">
              <a:off x="-313776" y="275330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a:extLst>
                <a:ext uri="{FF2B5EF4-FFF2-40B4-BE49-F238E27FC236}">
                  <a16:creationId xmlns:a16="http://schemas.microsoft.com/office/drawing/2014/main" id="{C434864C-7208-6A4A-9E0E-E84EA9CC3D83}"/>
                </a:ext>
              </a:extLst>
            </p:cNvPr>
            <p:cNvSpPr/>
            <p:nvPr/>
          </p:nvSpPr>
          <p:spPr>
            <a:xfrm rot="16200000">
              <a:off x="-405036" y="267029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28" name="Imagem 27">
            <a:extLst>
              <a:ext uri="{FF2B5EF4-FFF2-40B4-BE49-F238E27FC236}">
                <a16:creationId xmlns:a16="http://schemas.microsoft.com/office/drawing/2014/main" id="{6E622F48-8282-09D1-12EA-066F8F3A2E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3489" y="184738"/>
            <a:ext cx="2373231" cy="2373231"/>
          </a:xfrm>
          <a:prstGeom prst="rect">
            <a:avLst/>
          </a:prstGeom>
          <a:effectLst>
            <a:softEdge rad="317500"/>
          </a:effectLst>
        </p:spPr>
      </p:pic>
      <p:sp>
        <p:nvSpPr>
          <p:cNvPr id="29" name="Título 1">
            <a:extLst>
              <a:ext uri="{FF2B5EF4-FFF2-40B4-BE49-F238E27FC236}">
                <a16:creationId xmlns:a16="http://schemas.microsoft.com/office/drawing/2014/main" id="{6B67BDAD-9287-EC4D-4812-A562252680FF}"/>
              </a:ext>
            </a:extLst>
          </p:cNvPr>
          <p:cNvSpPr txBox="1">
            <a:spLocks/>
          </p:cNvSpPr>
          <p:nvPr/>
        </p:nvSpPr>
        <p:spPr>
          <a:xfrm>
            <a:off x="151897" y="2713972"/>
            <a:ext cx="9297406" cy="943627"/>
          </a:xfrm>
          <a:prstGeom prst="rect">
            <a:avLst/>
          </a:prstGeom>
          <a:solidFill>
            <a:srgbClr val="1B1545">
              <a:alpha val="60000"/>
            </a:srgbClr>
          </a:solidFill>
          <a:effectLst>
            <a:innerShdw blurRad="63500" dist="50800" dir="13500000">
              <a:prstClr val="black">
                <a:alpha val="50000"/>
              </a:prstClr>
            </a:innerShdw>
          </a:effectLst>
        </p:spPr>
        <p:txBody>
          <a:bodyPr vert="horz" lIns="91440" tIns="45720" rIns="91440" bIns="45720" rtlCol="0" anchor="ctr">
            <a:normAutofit fontScale="3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5800" b="1" i="1" dirty="0">
                <a:solidFill>
                  <a:srgbClr val="DA7232"/>
                </a:solidFill>
                <a:effectLst>
                  <a:outerShdw blurRad="50800" dist="38100" dir="2700000" algn="tl" rotWithShape="0">
                    <a:prstClr val="black">
                      <a:alpha val="40000"/>
                    </a:prstClr>
                  </a:outerShdw>
                </a:effectLst>
                <a:latin typeface="Copperplate Gothic Light" panose="020E0507020206020404" pitchFamily="34" charset="0"/>
              </a:rPr>
              <a:t>Aprenda como a IA pode automatizar o processo de ajuste e otimização de bancos de dados SQL, adaptando-se dinamicamente às demandas e garantindo um desempenho ideal em constante evolução.</a:t>
            </a:r>
            <a:endParaRPr lang="pt-BR" sz="5800" b="1" i="1" dirty="0">
              <a:solidFill>
                <a:srgbClr val="FFC000"/>
              </a:solidFill>
              <a:effectLst>
                <a:outerShdw blurRad="50800" dist="38100" dir="2700000" algn="tl" rotWithShape="0">
                  <a:prstClr val="black">
                    <a:alpha val="40000"/>
                  </a:prstClr>
                </a:outerShdw>
              </a:effectLst>
              <a:latin typeface="Copperplate Gothic Light" panose="020E0507020206020404" pitchFamily="34" charset="0"/>
            </a:endParaRPr>
          </a:p>
        </p:txBody>
      </p:sp>
      <p:sp>
        <p:nvSpPr>
          <p:cNvPr id="30" name="Título 1">
            <a:extLst>
              <a:ext uri="{FF2B5EF4-FFF2-40B4-BE49-F238E27FC236}">
                <a16:creationId xmlns:a16="http://schemas.microsoft.com/office/drawing/2014/main" id="{E9D40455-8CE1-0A98-8A66-7F279A259513}"/>
              </a:ext>
            </a:extLst>
          </p:cNvPr>
          <p:cNvSpPr txBox="1">
            <a:spLocks/>
          </p:cNvSpPr>
          <p:nvPr/>
        </p:nvSpPr>
        <p:spPr>
          <a:xfrm>
            <a:off x="151897" y="3897737"/>
            <a:ext cx="9297406" cy="8202421"/>
          </a:xfrm>
          <a:prstGeom prst="rect">
            <a:avLst/>
          </a:prstGeom>
          <a:noFill/>
        </p:spPr>
        <p:txBody>
          <a:bodyPr vert="horz" lIns="91440" tIns="45720" rIns="91440" bIns="45720" rtlCol="0" anchor="t">
            <a:no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Iremos mergulhar em um tema muito interessante: o </a:t>
            </a:r>
            <a:r>
              <a:rPr lang="pt-BR" sz="2400" dirty="0" err="1">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Auto-Tuning</a:t>
            </a:r>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 Vou explicar de forma simples como podemos automatizar a otimização de bancos de dados utilizando a combinação de IA e SQL.</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Primeiramente, o que é </a:t>
            </a:r>
            <a:r>
              <a:rPr lang="pt-BR" sz="2400" dirty="0" err="1">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Auto-Tuning</a:t>
            </a:r>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 É um processo que automatiza a otimização de um banco de dados, ajustando continuamente suas configurações e parâmetros para garantir um desempenho ideal. É como ter um mecânico que ajusta constantemente o motor do seu carro para que ele funcione da melhor forma possível.</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Então, como podemos implementar o </a:t>
            </a:r>
            <a:r>
              <a:rPr lang="pt-BR" sz="2400" dirty="0" err="1">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Auto-Tuning</a:t>
            </a:r>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 utilizando IA e SQL? Uma maneira é utilizar algoritmos de IA para analisar o desempenho do banco de dados e identificar áreas que podem ser otimizadas. Por exemplo, a IA pode analisar o uso de recursos do sistema, a carga de trabalho e os padrões de acesso aos dados para sugerir ajustes que melhorem o desempenho geral do banco de dados.</a:t>
            </a:r>
          </a:p>
        </p:txBody>
      </p:sp>
      <p:sp>
        <p:nvSpPr>
          <p:cNvPr id="32" name="Título 1">
            <a:extLst>
              <a:ext uri="{FF2B5EF4-FFF2-40B4-BE49-F238E27FC236}">
                <a16:creationId xmlns:a16="http://schemas.microsoft.com/office/drawing/2014/main" id="{28B71C73-1331-D074-4E1A-E725BB091F9E}"/>
              </a:ext>
            </a:extLst>
          </p:cNvPr>
          <p:cNvSpPr txBox="1">
            <a:spLocks/>
          </p:cNvSpPr>
          <p:nvPr/>
        </p:nvSpPr>
        <p:spPr>
          <a:xfrm>
            <a:off x="6781800" y="450495"/>
            <a:ext cx="1294735" cy="426637"/>
          </a:xfrm>
          <a:prstGeom prst="rect">
            <a:avLst/>
          </a:prstGeom>
          <a:noFill/>
        </p:spPr>
        <p:txBody>
          <a:bodyPr vert="horz" lIns="91440" tIns="45720" rIns="91440" bIns="45720" rtlCol="0" anchor="ctr">
            <a:normAutofit fontScale="250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endParaRPr lang="pt-BR" sz="31800" b="1" dirty="0">
              <a:ln w="38100">
                <a:solidFill>
                  <a:srgbClr val="DA7232">
                    <a:alpha val="85000"/>
                  </a:srgbClr>
                </a:solidFill>
              </a:ln>
              <a:noFill/>
              <a:effectLst>
                <a:outerShdw blurRad="50800" dist="38100" dir="2700000" algn="tl" rotWithShape="0">
                  <a:prstClr val="black">
                    <a:alpha val="40000"/>
                  </a:prstClr>
                </a:outerShdw>
              </a:effectLst>
              <a:latin typeface="Bernard MT Condensed" panose="02050806060905020404" pitchFamily="18" charset="0"/>
            </a:endParaRPr>
          </a:p>
        </p:txBody>
      </p:sp>
      <p:sp>
        <p:nvSpPr>
          <p:cNvPr id="33" name="Título 1">
            <a:extLst>
              <a:ext uri="{FF2B5EF4-FFF2-40B4-BE49-F238E27FC236}">
                <a16:creationId xmlns:a16="http://schemas.microsoft.com/office/drawing/2014/main" id="{F7139757-68E0-AD45-CC4A-8C8E75375C9F}"/>
              </a:ext>
            </a:extLst>
          </p:cNvPr>
          <p:cNvSpPr txBox="1">
            <a:spLocks/>
          </p:cNvSpPr>
          <p:nvPr/>
        </p:nvSpPr>
        <p:spPr>
          <a:xfrm>
            <a:off x="6515100" y="195931"/>
            <a:ext cx="1716855" cy="875560"/>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r"/>
            <a:r>
              <a:rPr lang="pt-BR" sz="5400" b="1" dirty="0" err="1">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iv.i</a:t>
            </a:r>
            <a:endParaRPr lang="pt-BR" sz="3200" i="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endParaRPr>
          </a:p>
        </p:txBody>
      </p:sp>
      <p:pic>
        <p:nvPicPr>
          <p:cNvPr id="5" name="Imagem 4">
            <a:extLst>
              <a:ext uri="{FF2B5EF4-FFF2-40B4-BE49-F238E27FC236}">
                <a16:creationId xmlns:a16="http://schemas.microsoft.com/office/drawing/2014/main" id="{D2E3DBB6-4F21-B2EC-3C7C-53BF09E473B3}"/>
              </a:ext>
            </a:extLst>
          </p:cNvPr>
          <p:cNvPicPr>
            <a:picLocks noChangeAspect="1"/>
          </p:cNvPicPr>
          <p:nvPr/>
        </p:nvPicPr>
        <p:blipFill>
          <a:blip r:embed="rId4">
            <a:alphaModFix amt="70000"/>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4200375" y="11561856"/>
            <a:ext cx="1200449" cy="538303"/>
          </a:xfrm>
          <a:prstGeom prst="rect">
            <a:avLst/>
          </a:prstGeom>
          <a:effectLst/>
        </p:spPr>
      </p:pic>
      <p:sp>
        <p:nvSpPr>
          <p:cNvPr id="7" name="Título 1">
            <a:extLst>
              <a:ext uri="{FF2B5EF4-FFF2-40B4-BE49-F238E27FC236}">
                <a16:creationId xmlns:a16="http://schemas.microsoft.com/office/drawing/2014/main" id="{2A536773-DDA2-854F-E956-07FD419ACEAD}"/>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19</a:t>
            </a:r>
          </a:p>
        </p:txBody>
      </p:sp>
    </p:spTree>
    <p:extLst>
      <p:ext uri="{BB962C8B-B14F-4D97-AF65-F5344CB8AC3E}">
        <p14:creationId xmlns:p14="http://schemas.microsoft.com/office/powerpoint/2010/main" val="4016930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9349F8A-C744-CB6D-961A-242BF754643A}"/>
              </a:ext>
            </a:extLst>
          </p:cNvPr>
          <p:cNvSpPr/>
          <p:nvPr/>
        </p:nvSpPr>
        <p:spPr>
          <a:xfrm flipV="1">
            <a:off x="0" y="0"/>
            <a:ext cx="9601200" cy="12801600"/>
          </a:xfrm>
          <a:prstGeom prst="rect">
            <a:avLst/>
          </a:prstGeom>
          <a:gradFill>
            <a:gsLst>
              <a:gs pos="0">
                <a:srgbClr val="B19A6B"/>
              </a:gs>
              <a:gs pos="100000">
                <a:srgbClr val="D7C599"/>
              </a:gs>
            </a:gsLst>
            <a:lin ang="1620000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B193F8AE-796A-0515-EB9B-809C4E20AE85}"/>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8E461A">
                    <a:alpha val="45000"/>
                  </a:srgbClr>
                </a:solidFill>
                <a:latin typeface="Copperplate Gothic Bold" panose="020E0705020206020404" pitchFamily="34" charset="0"/>
              </a:rPr>
              <a:t>Navegando pelas Profundezas da </a:t>
            </a:r>
          </a:p>
          <a:p>
            <a:r>
              <a:rPr lang="pt-BR" sz="2400" dirty="0">
                <a:solidFill>
                  <a:srgbClr val="8E461A">
                    <a:alpha val="45000"/>
                  </a:srgbClr>
                </a:solidFill>
                <a:latin typeface="Copperplate Gothic Bold" panose="020E0705020206020404" pitchFamily="34" charset="0"/>
              </a:rPr>
              <a:t>Inteligência Artificial em Bancos de Dados</a:t>
            </a:r>
          </a:p>
        </p:txBody>
      </p:sp>
      <p:sp>
        <p:nvSpPr>
          <p:cNvPr id="30" name="Título 1">
            <a:extLst>
              <a:ext uri="{FF2B5EF4-FFF2-40B4-BE49-F238E27FC236}">
                <a16:creationId xmlns:a16="http://schemas.microsoft.com/office/drawing/2014/main" id="{E9D40455-8CE1-0A98-8A66-7F279A259513}"/>
              </a:ext>
            </a:extLst>
          </p:cNvPr>
          <p:cNvSpPr txBox="1">
            <a:spLocks/>
          </p:cNvSpPr>
          <p:nvPr/>
        </p:nvSpPr>
        <p:spPr>
          <a:xfrm>
            <a:off x="151897" y="1002890"/>
            <a:ext cx="9297406" cy="11097269"/>
          </a:xfrm>
          <a:prstGeom prst="rect">
            <a:avLst/>
          </a:prstGeom>
          <a:noFill/>
        </p:spPr>
        <p:txBody>
          <a:bodyPr vert="horz" lIns="91440" tIns="45720" rIns="91440" bIns="45720" rtlCol="0" anchor="t">
            <a:no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Dando um exemplo prático. Digamos que você tem um banco de dados que está ficando lento devido ao aumento do número de usuários. Com o </a:t>
            </a:r>
            <a:r>
              <a:rPr lang="pt-BR" sz="2400" dirty="0" err="1">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Auto-Tuning</a:t>
            </a:r>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 a IA pode sugerir ajustes na configuração do banco de dados, como aumentar a memória disponível ou ajustar os índices de acesso aos dados, para garantir que o sistema continue funcionando de forma eficiente mesmo com um grande volume de acessos.</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Ou seja: o </a:t>
            </a:r>
            <a:r>
              <a:rPr lang="pt-BR" sz="2400" dirty="0" err="1">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Auto-Tuning</a:t>
            </a:r>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 nos permite automatizar a otimização de bancos de dados, garantindo um desempenho ideal com o mínimo de intervenção humana. Com a IA e o SQL trabalhando juntos, podemos garantir que nossos bancos de dados estejam sempre funcionando da melhor forma possível. Espero que agora você tenha uma compreensão melhor de como funciona e por que é tão importante o </a:t>
            </a:r>
            <a:r>
              <a:rPr lang="pt-BR" sz="2400" dirty="0" err="1">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Auto-Tuning</a:t>
            </a:r>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 com IA e SQL!</a:t>
            </a:r>
          </a:p>
        </p:txBody>
      </p:sp>
      <p:pic>
        <p:nvPicPr>
          <p:cNvPr id="5" name="Imagem 4">
            <a:extLst>
              <a:ext uri="{FF2B5EF4-FFF2-40B4-BE49-F238E27FC236}">
                <a16:creationId xmlns:a16="http://schemas.microsoft.com/office/drawing/2014/main" id="{927DB9CF-3827-03B7-FAB3-5745D6EC5C46}"/>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4200375" y="11561856"/>
            <a:ext cx="1200449" cy="538303"/>
          </a:xfrm>
          <a:prstGeom prst="rect">
            <a:avLst/>
          </a:prstGeom>
          <a:effectLst/>
        </p:spPr>
      </p:pic>
      <p:pic>
        <p:nvPicPr>
          <p:cNvPr id="3" name="Imagem 2">
            <a:extLst>
              <a:ext uri="{FF2B5EF4-FFF2-40B4-BE49-F238E27FC236}">
                <a16:creationId xmlns:a16="http://schemas.microsoft.com/office/drawing/2014/main" id="{2CBF73B4-8F6F-ECAE-D4F7-DE3EC441661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a:stretch/>
        </p:blipFill>
        <p:spPr>
          <a:xfrm>
            <a:off x="1952562" y="4151954"/>
            <a:ext cx="5696077" cy="3206800"/>
          </a:xfrm>
          <a:prstGeom prst="rect">
            <a:avLst/>
          </a:prstGeom>
          <a:ln>
            <a:noFill/>
          </a:ln>
          <a:effectLst>
            <a:outerShdw blurRad="50800" dist="38100" dir="2700000" algn="tl" rotWithShape="0">
              <a:prstClr val="black">
                <a:alpha val="40000"/>
              </a:prstClr>
            </a:outerShdw>
            <a:softEdge rad="112500"/>
          </a:effectLst>
        </p:spPr>
      </p:pic>
      <p:sp>
        <p:nvSpPr>
          <p:cNvPr id="7" name="Título 1">
            <a:extLst>
              <a:ext uri="{FF2B5EF4-FFF2-40B4-BE49-F238E27FC236}">
                <a16:creationId xmlns:a16="http://schemas.microsoft.com/office/drawing/2014/main" id="{DAC7C769-D9CF-1F73-F42C-1484FABF454A}"/>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20</a:t>
            </a:r>
          </a:p>
        </p:txBody>
      </p:sp>
    </p:spTree>
    <p:extLst>
      <p:ext uri="{BB962C8B-B14F-4D97-AF65-F5344CB8AC3E}">
        <p14:creationId xmlns:p14="http://schemas.microsoft.com/office/powerpoint/2010/main" val="413959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9349F8A-C744-CB6D-961A-242BF754643A}"/>
              </a:ext>
            </a:extLst>
          </p:cNvPr>
          <p:cNvSpPr/>
          <p:nvPr/>
        </p:nvSpPr>
        <p:spPr>
          <a:xfrm flipV="1">
            <a:off x="0" y="0"/>
            <a:ext cx="9601200" cy="12801600"/>
          </a:xfrm>
          <a:prstGeom prst="rect">
            <a:avLst/>
          </a:prstGeom>
          <a:gradFill>
            <a:gsLst>
              <a:gs pos="0">
                <a:srgbClr val="B19A6B"/>
              </a:gs>
              <a:gs pos="100000">
                <a:srgbClr val="D7C599"/>
              </a:gs>
            </a:gsLst>
            <a:lin ang="1620000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B193F8AE-796A-0515-EB9B-809C4E20AE85}"/>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8E461A">
                    <a:alpha val="45000"/>
                  </a:srgbClr>
                </a:solidFill>
                <a:latin typeface="Copperplate Gothic Bold" panose="020E0705020206020404" pitchFamily="34" charset="0"/>
              </a:rPr>
              <a:t>Navegando pelas Profundezas da </a:t>
            </a:r>
          </a:p>
          <a:p>
            <a:r>
              <a:rPr lang="pt-BR" sz="2400" dirty="0">
                <a:solidFill>
                  <a:srgbClr val="8E461A">
                    <a:alpha val="45000"/>
                  </a:srgbClr>
                </a:solidFill>
                <a:latin typeface="Copperplate Gothic Bold" panose="020E0705020206020404" pitchFamily="34" charset="0"/>
              </a:rPr>
              <a:t>Inteligência Artificial em Bancos de Dados</a:t>
            </a:r>
          </a:p>
        </p:txBody>
      </p:sp>
      <p:sp>
        <p:nvSpPr>
          <p:cNvPr id="3" name="Retângulo 2">
            <a:extLst>
              <a:ext uri="{FF2B5EF4-FFF2-40B4-BE49-F238E27FC236}">
                <a16:creationId xmlns:a16="http://schemas.microsoft.com/office/drawing/2014/main" id="{8DD07000-5404-9055-4651-358D5FFA4031}"/>
              </a:ext>
            </a:extLst>
          </p:cNvPr>
          <p:cNvSpPr/>
          <p:nvPr/>
        </p:nvSpPr>
        <p:spPr>
          <a:xfrm>
            <a:off x="0" y="159661"/>
            <a:ext cx="9601200" cy="2409371"/>
          </a:xfrm>
          <a:prstGeom prst="rect">
            <a:avLst/>
          </a:prstGeom>
          <a:gradFill flip="none" rotWithShape="1">
            <a:gsLst>
              <a:gs pos="0">
                <a:srgbClr val="192332"/>
              </a:gs>
              <a:gs pos="100000">
                <a:srgbClr val="2E266C"/>
              </a:gs>
            </a:gsLst>
            <a:lin ang="16200000" scaled="1"/>
            <a:tileRect/>
          </a:gradFill>
          <a:ln w="76200">
            <a:solidFill>
              <a:srgbClr val="DA723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047DC8D6-0920-B9FD-3C71-63F60B0DB6B7}"/>
              </a:ext>
            </a:extLst>
          </p:cNvPr>
          <p:cNvPicPr>
            <a:picLocks noChangeAspect="1"/>
          </p:cNvPicPr>
          <p:nvPr/>
        </p:nvPicPr>
        <p:blipFill>
          <a:blip r:embed="rId2"/>
          <a:stretch>
            <a:fillRect/>
          </a:stretch>
        </p:blipFill>
        <p:spPr>
          <a:xfrm>
            <a:off x="8261122" y="364560"/>
            <a:ext cx="1200449" cy="538303"/>
          </a:xfrm>
          <a:prstGeom prst="rect">
            <a:avLst/>
          </a:prstGeom>
          <a:effectLst>
            <a:outerShdw blurRad="50800" dist="38100" dir="2700000" algn="tl" rotWithShape="0">
              <a:prstClr val="black">
                <a:alpha val="40000"/>
              </a:prstClr>
            </a:outerShdw>
          </a:effectLst>
        </p:spPr>
      </p:pic>
      <p:sp>
        <p:nvSpPr>
          <p:cNvPr id="19" name="Título 1">
            <a:extLst>
              <a:ext uri="{FF2B5EF4-FFF2-40B4-BE49-F238E27FC236}">
                <a16:creationId xmlns:a16="http://schemas.microsoft.com/office/drawing/2014/main" id="{C5DBDBA1-2516-4F03-6208-88DA35A222F9}"/>
              </a:ext>
            </a:extLst>
          </p:cNvPr>
          <p:cNvSpPr txBox="1">
            <a:spLocks/>
          </p:cNvSpPr>
          <p:nvPr/>
        </p:nvSpPr>
        <p:spPr>
          <a:xfrm>
            <a:off x="3367314" y="980342"/>
            <a:ext cx="6233886" cy="1617720"/>
          </a:xfrm>
          <a:prstGeom prst="rect">
            <a:avLst/>
          </a:prstGeom>
          <a:noFill/>
        </p:spPr>
        <p:txBody>
          <a:bodyPr vert="horz" lIns="91440" tIns="45720" rIns="91440" bIns="45720" rtlCol="0" anchor="ctr">
            <a:normAutofit fontScale="550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l"/>
            <a:r>
              <a:rPr lang="pt-BR" sz="7700" b="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Manutenção Proativa</a:t>
            </a:r>
          </a:p>
          <a:p>
            <a:pPr algn="l"/>
            <a:r>
              <a:rPr lang="pt-BR" sz="4600" i="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Cuidando do Seu Banco de Dados</a:t>
            </a:r>
          </a:p>
        </p:txBody>
      </p:sp>
      <p:grpSp>
        <p:nvGrpSpPr>
          <p:cNvPr id="24" name="Agrupar 23">
            <a:extLst>
              <a:ext uri="{FF2B5EF4-FFF2-40B4-BE49-F238E27FC236}">
                <a16:creationId xmlns:a16="http://schemas.microsoft.com/office/drawing/2014/main" id="{E19D6DAD-6ED6-5207-3FF2-5C5F6053A5F0}"/>
              </a:ext>
            </a:extLst>
          </p:cNvPr>
          <p:cNvGrpSpPr/>
          <p:nvPr/>
        </p:nvGrpSpPr>
        <p:grpSpPr>
          <a:xfrm rot="3768461">
            <a:off x="2069298" y="-1967409"/>
            <a:ext cx="680646" cy="5835344"/>
            <a:chOff x="2250747" y="14512"/>
            <a:chExt cx="680646" cy="5983961"/>
          </a:xfrm>
        </p:grpSpPr>
        <p:sp>
          <p:nvSpPr>
            <p:cNvPr id="21" name="Retângulo 20">
              <a:extLst>
                <a:ext uri="{FF2B5EF4-FFF2-40B4-BE49-F238E27FC236}">
                  <a16:creationId xmlns:a16="http://schemas.microsoft.com/office/drawing/2014/main" id="{5F170866-5A63-EC49-4ADF-3A248993C8D0}"/>
                </a:ext>
              </a:extLst>
            </p:cNvPr>
            <p:cNvSpPr/>
            <p:nvPr/>
          </p:nvSpPr>
          <p:spPr>
            <a:xfrm rot="16200000">
              <a:off x="-313776" y="275330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E973988F-84D9-DAD3-02F4-6136E77AAD59}"/>
                </a:ext>
              </a:extLst>
            </p:cNvPr>
            <p:cNvSpPr/>
            <p:nvPr/>
          </p:nvSpPr>
          <p:spPr>
            <a:xfrm rot="16200000">
              <a:off x="-405036" y="267029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5" name="Agrupar 24">
            <a:extLst>
              <a:ext uri="{FF2B5EF4-FFF2-40B4-BE49-F238E27FC236}">
                <a16:creationId xmlns:a16="http://schemas.microsoft.com/office/drawing/2014/main" id="{3057E19B-7BC4-0F54-D5AA-CF1591B67844}"/>
              </a:ext>
            </a:extLst>
          </p:cNvPr>
          <p:cNvGrpSpPr/>
          <p:nvPr/>
        </p:nvGrpSpPr>
        <p:grpSpPr>
          <a:xfrm rot="3768461">
            <a:off x="1526568" y="-2479010"/>
            <a:ext cx="680646" cy="5414580"/>
            <a:chOff x="2250747" y="14512"/>
            <a:chExt cx="680646" cy="5983961"/>
          </a:xfrm>
        </p:grpSpPr>
        <p:sp>
          <p:nvSpPr>
            <p:cNvPr id="26" name="Retângulo 25">
              <a:extLst>
                <a:ext uri="{FF2B5EF4-FFF2-40B4-BE49-F238E27FC236}">
                  <a16:creationId xmlns:a16="http://schemas.microsoft.com/office/drawing/2014/main" id="{F44CD36D-8B82-C7E1-8EEC-8673FD59530A}"/>
                </a:ext>
              </a:extLst>
            </p:cNvPr>
            <p:cNvSpPr/>
            <p:nvPr/>
          </p:nvSpPr>
          <p:spPr>
            <a:xfrm rot="16200000">
              <a:off x="-313776" y="275330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a:extLst>
                <a:ext uri="{FF2B5EF4-FFF2-40B4-BE49-F238E27FC236}">
                  <a16:creationId xmlns:a16="http://schemas.microsoft.com/office/drawing/2014/main" id="{C434864C-7208-6A4A-9E0E-E84EA9CC3D83}"/>
                </a:ext>
              </a:extLst>
            </p:cNvPr>
            <p:cNvSpPr/>
            <p:nvPr/>
          </p:nvSpPr>
          <p:spPr>
            <a:xfrm rot="16200000">
              <a:off x="-405036" y="267029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28" name="Imagem 27">
            <a:extLst>
              <a:ext uri="{FF2B5EF4-FFF2-40B4-BE49-F238E27FC236}">
                <a16:creationId xmlns:a16="http://schemas.microsoft.com/office/drawing/2014/main" id="{6E622F48-8282-09D1-12EA-066F8F3A2E6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p:blipFill>
        <p:spPr>
          <a:xfrm>
            <a:off x="583489" y="184738"/>
            <a:ext cx="2373231" cy="2373231"/>
          </a:xfrm>
          <a:prstGeom prst="rect">
            <a:avLst/>
          </a:prstGeom>
          <a:effectLst>
            <a:softEdge rad="317500"/>
          </a:effectLst>
        </p:spPr>
      </p:pic>
      <p:sp>
        <p:nvSpPr>
          <p:cNvPr id="29" name="Título 1">
            <a:extLst>
              <a:ext uri="{FF2B5EF4-FFF2-40B4-BE49-F238E27FC236}">
                <a16:creationId xmlns:a16="http://schemas.microsoft.com/office/drawing/2014/main" id="{6B67BDAD-9287-EC4D-4812-A562252680FF}"/>
              </a:ext>
            </a:extLst>
          </p:cNvPr>
          <p:cNvSpPr txBox="1">
            <a:spLocks/>
          </p:cNvSpPr>
          <p:nvPr/>
        </p:nvSpPr>
        <p:spPr>
          <a:xfrm>
            <a:off x="151897" y="2713972"/>
            <a:ext cx="9297406" cy="943627"/>
          </a:xfrm>
          <a:prstGeom prst="rect">
            <a:avLst/>
          </a:prstGeom>
          <a:solidFill>
            <a:srgbClr val="1B1545">
              <a:alpha val="60000"/>
            </a:srgbClr>
          </a:solidFill>
          <a:effectLst>
            <a:innerShdw blurRad="63500" dist="50800" dir="13500000">
              <a:prstClr val="black">
                <a:alpha val="50000"/>
              </a:prstClr>
            </a:innerShdw>
          </a:effectLst>
        </p:spPr>
        <p:txBody>
          <a:bodyPr vert="horz" lIns="91440" tIns="45720" rIns="91440" bIns="45720" rtlCol="0" anchor="ctr">
            <a:normAutofit fontScale="3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5800" b="1" i="1" dirty="0">
                <a:solidFill>
                  <a:srgbClr val="DA7232"/>
                </a:solidFill>
                <a:effectLst>
                  <a:outerShdw blurRad="50800" dist="38100" dir="2700000" algn="tl" rotWithShape="0">
                    <a:prstClr val="black">
                      <a:alpha val="40000"/>
                    </a:prstClr>
                  </a:outerShdw>
                </a:effectLst>
                <a:latin typeface="Copperplate Gothic Light" panose="020E0507020206020404" pitchFamily="34" charset="0"/>
              </a:rPr>
              <a:t>Descubra como a IA pode antecipar problemas e realizar a manutenção preventiva dos bancos de dados SQL, reduzindo o tempo de inatividade e garantindo a disponibilidade contínua dos sistemas.</a:t>
            </a:r>
            <a:endParaRPr lang="pt-BR" sz="5800" b="1" i="1" dirty="0">
              <a:solidFill>
                <a:srgbClr val="FFC000"/>
              </a:solidFill>
              <a:effectLst>
                <a:outerShdw blurRad="50800" dist="38100" dir="2700000" algn="tl" rotWithShape="0">
                  <a:prstClr val="black">
                    <a:alpha val="40000"/>
                  </a:prstClr>
                </a:outerShdw>
              </a:effectLst>
              <a:latin typeface="Copperplate Gothic Light" panose="020E0507020206020404" pitchFamily="34" charset="0"/>
            </a:endParaRPr>
          </a:p>
        </p:txBody>
      </p:sp>
      <p:sp>
        <p:nvSpPr>
          <p:cNvPr id="30" name="Título 1">
            <a:extLst>
              <a:ext uri="{FF2B5EF4-FFF2-40B4-BE49-F238E27FC236}">
                <a16:creationId xmlns:a16="http://schemas.microsoft.com/office/drawing/2014/main" id="{E9D40455-8CE1-0A98-8A66-7F279A259513}"/>
              </a:ext>
            </a:extLst>
          </p:cNvPr>
          <p:cNvSpPr txBox="1">
            <a:spLocks/>
          </p:cNvSpPr>
          <p:nvPr/>
        </p:nvSpPr>
        <p:spPr>
          <a:xfrm>
            <a:off x="151897" y="3897737"/>
            <a:ext cx="9297406" cy="8202421"/>
          </a:xfrm>
          <a:prstGeom prst="rect">
            <a:avLst/>
          </a:prstGeom>
          <a:noFill/>
        </p:spPr>
        <p:txBody>
          <a:bodyPr vert="horz" lIns="91440" tIns="45720" rIns="91440" bIns="45720" rtlCol="0" anchor="t">
            <a:no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O conteúdo a seguir, será um assunto muito importante: a manutenção proativa do seu banco de dados. Vou explicar de forma simples como você pode garantir que seu banco de dados estejam sempre funcionando da melhor forma possível, utilizando a combinação de IA e SQL.</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O que é manutenção proativa? É a prática de antecipar e prevenir problemas no seu banco de dados, em vez de esperar que eles ocorram e depois lidar com eles. É como fazer a manutenção regular do seu carro para evitar quebras inesperadas.</a:t>
            </a:r>
          </a:p>
        </p:txBody>
      </p:sp>
      <p:sp>
        <p:nvSpPr>
          <p:cNvPr id="32" name="Título 1">
            <a:extLst>
              <a:ext uri="{FF2B5EF4-FFF2-40B4-BE49-F238E27FC236}">
                <a16:creationId xmlns:a16="http://schemas.microsoft.com/office/drawing/2014/main" id="{28B71C73-1331-D074-4E1A-E725BB091F9E}"/>
              </a:ext>
            </a:extLst>
          </p:cNvPr>
          <p:cNvSpPr txBox="1">
            <a:spLocks/>
          </p:cNvSpPr>
          <p:nvPr/>
        </p:nvSpPr>
        <p:spPr>
          <a:xfrm>
            <a:off x="6781800" y="450495"/>
            <a:ext cx="1294735" cy="426637"/>
          </a:xfrm>
          <a:prstGeom prst="rect">
            <a:avLst/>
          </a:prstGeom>
          <a:noFill/>
        </p:spPr>
        <p:txBody>
          <a:bodyPr vert="horz" lIns="91440" tIns="45720" rIns="91440" bIns="45720" rtlCol="0" anchor="ctr">
            <a:normAutofit fontScale="250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endParaRPr lang="pt-BR" sz="31800" b="1" dirty="0">
              <a:ln w="38100">
                <a:solidFill>
                  <a:srgbClr val="DA7232">
                    <a:alpha val="85000"/>
                  </a:srgbClr>
                </a:solidFill>
              </a:ln>
              <a:noFill/>
              <a:effectLst>
                <a:outerShdw blurRad="50800" dist="38100" dir="2700000" algn="tl" rotWithShape="0">
                  <a:prstClr val="black">
                    <a:alpha val="40000"/>
                  </a:prstClr>
                </a:outerShdw>
              </a:effectLst>
              <a:latin typeface="Bernard MT Condensed" panose="02050806060905020404" pitchFamily="18" charset="0"/>
            </a:endParaRPr>
          </a:p>
        </p:txBody>
      </p:sp>
      <p:sp>
        <p:nvSpPr>
          <p:cNvPr id="33" name="Título 1">
            <a:extLst>
              <a:ext uri="{FF2B5EF4-FFF2-40B4-BE49-F238E27FC236}">
                <a16:creationId xmlns:a16="http://schemas.microsoft.com/office/drawing/2014/main" id="{F7139757-68E0-AD45-CC4A-8C8E75375C9F}"/>
              </a:ext>
            </a:extLst>
          </p:cNvPr>
          <p:cNvSpPr txBox="1">
            <a:spLocks/>
          </p:cNvSpPr>
          <p:nvPr/>
        </p:nvSpPr>
        <p:spPr>
          <a:xfrm>
            <a:off x="6515100" y="195931"/>
            <a:ext cx="1716855" cy="875560"/>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r"/>
            <a:r>
              <a:rPr lang="pt-BR" sz="5400" b="1" dirty="0" err="1">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iv.ii</a:t>
            </a:r>
            <a:endParaRPr lang="pt-BR" sz="3200" i="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endParaRPr>
          </a:p>
        </p:txBody>
      </p:sp>
      <p:pic>
        <p:nvPicPr>
          <p:cNvPr id="5" name="Imagem 4">
            <a:extLst>
              <a:ext uri="{FF2B5EF4-FFF2-40B4-BE49-F238E27FC236}">
                <a16:creationId xmlns:a16="http://schemas.microsoft.com/office/drawing/2014/main" id="{D2E3DBB6-4F21-B2EC-3C7C-53BF09E473B3}"/>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4200375" y="11561856"/>
            <a:ext cx="1200449" cy="538303"/>
          </a:xfrm>
          <a:prstGeom prst="rect">
            <a:avLst/>
          </a:prstGeom>
          <a:effectLst/>
        </p:spPr>
      </p:pic>
      <p:pic>
        <p:nvPicPr>
          <p:cNvPr id="7" name="Imagem 6" descr="Uma imagem contendo natureza, ao ar livre, sol, água&#10;&#10;Descrição gerada automaticamente">
            <a:extLst>
              <a:ext uri="{FF2B5EF4-FFF2-40B4-BE49-F238E27FC236}">
                <a16:creationId xmlns:a16="http://schemas.microsoft.com/office/drawing/2014/main" id="{921603F5-C56A-11AD-830F-A73DE0206DC7}"/>
              </a:ext>
            </a:extLst>
          </p:cNvPr>
          <p:cNvPicPr>
            <a:picLocks noChangeAspect="1"/>
          </p:cNvPicPr>
          <p:nvPr/>
        </p:nvPicPr>
        <p:blipFill>
          <a:blip r:embed="rId7">
            <a:alphaModFix amt="85000"/>
            <a:extLst>
              <a:ext uri="{BEBA8EAE-BF5A-486C-A8C5-ECC9F3942E4B}">
                <a14:imgProps xmlns:a14="http://schemas.microsoft.com/office/drawing/2010/main">
                  <a14:imgLayer r:embed="rId8">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737111" y="6069247"/>
            <a:ext cx="6126978" cy="3206800"/>
          </a:xfrm>
          <a:prstGeom prst="rect">
            <a:avLst/>
          </a:prstGeom>
          <a:ln>
            <a:noFill/>
          </a:ln>
          <a:effectLst>
            <a:outerShdw blurRad="50800" dist="38100" dir="2700000" algn="tl" rotWithShape="0">
              <a:prstClr val="black">
                <a:alpha val="40000"/>
              </a:prstClr>
            </a:outerShdw>
            <a:softEdge rad="112500"/>
          </a:effectLst>
        </p:spPr>
      </p:pic>
      <p:sp>
        <p:nvSpPr>
          <p:cNvPr id="9" name="Título 1">
            <a:extLst>
              <a:ext uri="{FF2B5EF4-FFF2-40B4-BE49-F238E27FC236}">
                <a16:creationId xmlns:a16="http://schemas.microsoft.com/office/drawing/2014/main" id="{32A5F64B-486F-8D4D-3FDE-3F56EE37C9EB}"/>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21</a:t>
            </a:r>
          </a:p>
        </p:txBody>
      </p:sp>
    </p:spTree>
    <p:extLst>
      <p:ext uri="{BB962C8B-B14F-4D97-AF65-F5344CB8AC3E}">
        <p14:creationId xmlns:p14="http://schemas.microsoft.com/office/powerpoint/2010/main" val="2792393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9349F8A-C744-CB6D-961A-242BF754643A}"/>
              </a:ext>
            </a:extLst>
          </p:cNvPr>
          <p:cNvSpPr/>
          <p:nvPr/>
        </p:nvSpPr>
        <p:spPr>
          <a:xfrm flipV="1">
            <a:off x="0" y="0"/>
            <a:ext cx="9601200" cy="12801600"/>
          </a:xfrm>
          <a:prstGeom prst="rect">
            <a:avLst/>
          </a:prstGeom>
          <a:gradFill>
            <a:gsLst>
              <a:gs pos="0">
                <a:srgbClr val="B19A6B"/>
              </a:gs>
              <a:gs pos="100000">
                <a:srgbClr val="D7C599"/>
              </a:gs>
            </a:gsLst>
            <a:lin ang="1620000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B193F8AE-796A-0515-EB9B-809C4E20AE85}"/>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8E461A">
                    <a:alpha val="45000"/>
                  </a:srgbClr>
                </a:solidFill>
                <a:latin typeface="Copperplate Gothic Bold" panose="020E0705020206020404" pitchFamily="34" charset="0"/>
              </a:rPr>
              <a:t>Navegando pelas Profundezas da </a:t>
            </a:r>
          </a:p>
          <a:p>
            <a:r>
              <a:rPr lang="pt-BR" sz="2400" dirty="0">
                <a:solidFill>
                  <a:srgbClr val="8E461A">
                    <a:alpha val="45000"/>
                  </a:srgbClr>
                </a:solidFill>
                <a:latin typeface="Copperplate Gothic Bold" panose="020E0705020206020404" pitchFamily="34" charset="0"/>
              </a:rPr>
              <a:t>Inteligência Artificial em Bancos de Dados</a:t>
            </a:r>
          </a:p>
        </p:txBody>
      </p:sp>
      <p:sp>
        <p:nvSpPr>
          <p:cNvPr id="30" name="Título 1">
            <a:extLst>
              <a:ext uri="{FF2B5EF4-FFF2-40B4-BE49-F238E27FC236}">
                <a16:creationId xmlns:a16="http://schemas.microsoft.com/office/drawing/2014/main" id="{E9D40455-8CE1-0A98-8A66-7F279A259513}"/>
              </a:ext>
            </a:extLst>
          </p:cNvPr>
          <p:cNvSpPr txBox="1">
            <a:spLocks/>
          </p:cNvSpPr>
          <p:nvPr/>
        </p:nvSpPr>
        <p:spPr>
          <a:xfrm>
            <a:off x="151897" y="1002890"/>
            <a:ext cx="9297406" cy="11097269"/>
          </a:xfrm>
          <a:prstGeom prst="rect">
            <a:avLst/>
          </a:prstGeom>
          <a:noFill/>
        </p:spPr>
        <p:txBody>
          <a:bodyPr vert="horz" lIns="91440" tIns="45720" rIns="91440" bIns="45720" rtlCol="0" anchor="t">
            <a:no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Agora, como podemos implementar a manutenção proativa usando IA e SQL? Uma maneira é monitorar continuamente o desempenho do seu banco de dados e identificar possíveis problemas antes que eles se tornem críticos. Por exemplo, podemos usar algoritmos de IA para analisar os padrões de uso do banco de dados e identificar tendências que possam levar a problemas de desempenho no futuro.</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Digamos que você tem um banco de dados que está ficando lento devido ao aumento do volume de dados. Com a manutenção proativa, você pode configurar alertas que são acionados quando o desempenho do banco de dados começa a degradar. Isso permite que você tome medidas antes que o problema se torne mais sério, como otimizar consultas lentas ou adicionar mais capacidade de armazenamento.</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Resumindo, a manutenção proativa nos permite garantir que nosso banco de dados estejam sempre funcionando da melhor forma possível, evitando problemas antes que eles ocorram. Com a IA e o SQL trabalhando juntos, podemos ter a tranquilidade de saber que nosso banco de dados está sempre em boas condições. Espero que agora você tenha uma compreensão melhor de como funciona e por que é tão importante a manutenção proativa com IA e SQL!</a:t>
            </a:r>
          </a:p>
        </p:txBody>
      </p:sp>
      <p:pic>
        <p:nvPicPr>
          <p:cNvPr id="5" name="Imagem 4">
            <a:extLst>
              <a:ext uri="{FF2B5EF4-FFF2-40B4-BE49-F238E27FC236}">
                <a16:creationId xmlns:a16="http://schemas.microsoft.com/office/drawing/2014/main" id="{927DB9CF-3827-03B7-FAB3-5745D6EC5C46}"/>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4200375" y="11561856"/>
            <a:ext cx="1200449" cy="538303"/>
          </a:xfrm>
          <a:prstGeom prst="rect">
            <a:avLst/>
          </a:prstGeom>
          <a:effectLst/>
        </p:spPr>
      </p:pic>
      <p:sp>
        <p:nvSpPr>
          <p:cNvPr id="6" name="Título 1">
            <a:extLst>
              <a:ext uri="{FF2B5EF4-FFF2-40B4-BE49-F238E27FC236}">
                <a16:creationId xmlns:a16="http://schemas.microsoft.com/office/drawing/2014/main" id="{C666D9BE-8B10-3188-B9E4-2D2D3924E73C}"/>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22</a:t>
            </a:r>
          </a:p>
        </p:txBody>
      </p:sp>
    </p:spTree>
    <p:extLst>
      <p:ext uri="{BB962C8B-B14F-4D97-AF65-F5344CB8AC3E}">
        <p14:creationId xmlns:p14="http://schemas.microsoft.com/office/powerpoint/2010/main" val="2114848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9349F8A-C744-CB6D-961A-242BF754643A}"/>
              </a:ext>
            </a:extLst>
          </p:cNvPr>
          <p:cNvSpPr/>
          <p:nvPr/>
        </p:nvSpPr>
        <p:spPr>
          <a:xfrm>
            <a:off x="0" y="0"/>
            <a:ext cx="9601200" cy="12801600"/>
          </a:xfrm>
          <a:prstGeom prst="rect">
            <a:avLst/>
          </a:prstGeom>
          <a:gradFill>
            <a:gsLst>
              <a:gs pos="0">
                <a:srgbClr val="B19A6B"/>
              </a:gs>
              <a:gs pos="100000">
                <a:srgbClr val="D7C599"/>
              </a:gs>
            </a:gsLst>
            <a:lin ang="1620000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4F2A763A-A952-EBEF-983D-F7D6E18EEACA}"/>
              </a:ext>
            </a:extLst>
          </p:cNvPr>
          <p:cNvPicPr>
            <a:picLocks noChangeAspect="1"/>
          </p:cNvPicPr>
          <p:nvPr/>
        </p:nvPicPr>
        <p:blipFill>
          <a:blip r:embed="rId2">
            <a:extLst>
              <a:ext uri="{28A0092B-C50C-407E-A947-70E740481C1C}">
                <a14:useLocalDpi xmlns:a14="http://schemas.microsoft.com/office/drawing/2010/main" val="0"/>
              </a:ext>
            </a:extLst>
          </a:blip>
          <a:srcRect t="15088" b="15088"/>
          <a:stretch/>
        </p:blipFill>
        <p:spPr>
          <a:xfrm>
            <a:off x="1724026" y="160005"/>
            <a:ext cx="6153149" cy="4883943"/>
          </a:xfrm>
          <a:prstGeom prst="roundRect">
            <a:avLst>
              <a:gd name="adj" fmla="val 22253"/>
            </a:avLst>
          </a:prstGeom>
          <a:solidFill>
            <a:srgbClr val="FFFFFF">
              <a:shade val="85000"/>
            </a:srgbClr>
          </a:solidFill>
          <a:ln>
            <a:noFill/>
          </a:ln>
          <a:effectLst>
            <a:reflection blurRad="6350" stA="50000" endA="300" endPos="90000" dir="5400000" sy="-100000" algn="bl" rotWithShape="0"/>
          </a:effectLst>
        </p:spPr>
      </p:pic>
      <p:sp>
        <p:nvSpPr>
          <p:cNvPr id="2" name="Título 1">
            <a:extLst>
              <a:ext uri="{FF2B5EF4-FFF2-40B4-BE49-F238E27FC236}">
                <a16:creationId xmlns:a16="http://schemas.microsoft.com/office/drawing/2014/main" id="{B193F8AE-796A-0515-EB9B-809C4E20AE85}"/>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8E461A">
                    <a:alpha val="45000"/>
                  </a:srgbClr>
                </a:solidFill>
                <a:latin typeface="Copperplate Gothic Bold" panose="020E0705020206020404" pitchFamily="34" charset="0"/>
              </a:rPr>
              <a:t>Navegando pelas Profundezas da </a:t>
            </a:r>
          </a:p>
          <a:p>
            <a:r>
              <a:rPr lang="pt-BR" sz="2400" dirty="0">
                <a:solidFill>
                  <a:srgbClr val="8E461A">
                    <a:alpha val="45000"/>
                  </a:srgbClr>
                </a:solidFill>
                <a:latin typeface="Copperplate Gothic Bold" panose="020E0705020206020404" pitchFamily="34" charset="0"/>
              </a:rPr>
              <a:t>Inteligência Artificial em Bancos de Dados</a:t>
            </a:r>
          </a:p>
        </p:txBody>
      </p:sp>
      <p:sp>
        <p:nvSpPr>
          <p:cNvPr id="5" name="Título 1">
            <a:extLst>
              <a:ext uri="{FF2B5EF4-FFF2-40B4-BE49-F238E27FC236}">
                <a16:creationId xmlns:a16="http://schemas.microsoft.com/office/drawing/2014/main" id="{FA2E21D8-48EF-0A15-62FC-970395F5E764}"/>
              </a:ext>
            </a:extLst>
          </p:cNvPr>
          <p:cNvSpPr txBox="1">
            <a:spLocks/>
          </p:cNvSpPr>
          <p:nvPr/>
        </p:nvSpPr>
        <p:spPr>
          <a:xfrm>
            <a:off x="408815" y="5706004"/>
            <a:ext cx="8783570" cy="6251722"/>
          </a:xfrm>
          <a:prstGeom prst="rect">
            <a:avLst/>
          </a:prstGeom>
          <a:solidFill>
            <a:srgbClr val="1B1545">
              <a:alpha val="52000"/>
            </a:srgbClr>
          </a:solidFill>
          <a:effectLst>
            <a:outerShdw blurRad="50800" dist="38100" dir="2700000" algn="tl" rotWithShape="0">
              <a:prstClr val="black">
                <a:alpha val="40000"/>
              </a:prstClr>
            </a:outerShdw>
            <a:softEdge rad="127000"/>
          </a:effectLst>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endParaRPr lang="pt-BR" sz="32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endParaRPr>
          </a:p>
        </p:txBody>
      </p:sp>
      <p:sp>
        <p:nvSpPr>
          <p:cNvPr id="7" name="Título 1">
            <a:extLst>
              <a:ext uri="{FF2B5EF4-FFF2-40B4-BE49-F238E27FC236}">
                <a16:creationId xmlns:a16="http://schemas.microsoft.com/office/drawing/2014/main" id="{999D4EE7-AEA0-8D53-C162-28FD5568D9AE}"/>
              </a:ext>
            </a:extLst>
          </p:cNvPr>
          <p:cNvSpPr txBox="1">
            <a:spLocks/>
          </p:cNvSpPr>
          <p:nvPr/>
        </p:nvSpPr>
        <p:spPr>
          <a:xfrm>
            <a:off x="720068" y="5902036"/>
            <a:ext cx="8161064" cy="6181394"/>
          </a:xfrm>
          <a:prstGeom prst="rect">
            <a:avLst/>
          </a:prstGeom>
          <a:noFill/>
          <a:effectLst>
            <a:outerShdw blurRad="50800" dist="38100" dir="2700000" algn="tl" rotWithShape="0">
              <a:prstClr val="black">
                <a:alpha val="40000"/>
              </a:prstClr>
            </a:outerShdw>
            <a:softEdge rad="127000"/>
          </a:effectLst>
        </p:spPr>
        <p:txBody>
          <a:bodyPr vert="horz" lIns="91440" tIns="45720" rIns="91440" bIns="45720" rtlCol="0" anchor="t">
            <a:normAutofit lnSpcReduction="1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pt-BR" sz="20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rPr>
              <a:t>Parabéns por ter concluído esta jornada emocionante pela otimização de consultas com Inteligência Artificial (IA) e SQL! Ao longo deste ebook, exploramos como essa poderosa combinação revoluciona a interação e exploração de dados, elevando a eficiência e performance dos seus bancos de dados SQL para um novo patamar.</a:t>
            </a:r>
          </a:p>
          <a:p>
            <a:pPr algn="just"/>
            <a:endParaRPr lang="pt-BR" sz="20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0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rPr>
              <a:t>Desde a aceleração das consultas até a predição de tendências, passando pela segurança dos dados e a otimização contínua dos bancos de dados, você desvendou os segredos e potenciais dessa fascinante união entre IA e SQL. Esperamos que as informações compartilhadas aqui tenham sido valiosas e inspiradoras para os seus projetos futuros.</a:t>
            </a:r>
          </a:p>
          <a:p>
            <a:pPr algn="just"/>
            <a:endParaRPr lang="pt-BR" sz="20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0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rPr>
              <a:t>Agradecemos por dedicar seu tempo e energia para explorar este ebook conosco. Seja qual for o seu próximo passo no mundo da tecnologia e dos bancos de dados, esperamos que as lições aprendidas aqui continuem a guiá-lo rumo ao sucesso. Continue explorando, aprendendo e inovando - o futuro está em suas mãos!</a:t>
            </a:r>
          </a:p>
        </p:txBody>
      </p:sp>
      <p:sp>
        <p:nvSpPr>
          <p:cNvPr id="8" name="Retângulo 7">
            <a:extLst>
              <a:ext uri="{FF2B5EF4-FFF2-40B4-BE49-F238E27FC236}">
                <a16:creationId xmlns:a16="http://schemas.microsoft.com/office/drawing/2014/main" id="{B89D88BD-A8A8-DED2-BDBA-040C07BC7834}"/>
              </a:ext>
            </a:extLst>
          </p:cNvPr>
          <p:cNvSpPr/>
          <p:nvPr/>
        </p:nvSpPr>
        <p:spPr>
          <a:xfrm>
            <a:off x="966019" y="5721060"/>
            <a:ext cx="7669161" cy="161925"/>
          </a:xfrm>
          <a:prstGeom prst="rect">
            <a:avLst/>
          </a:prstGeom>
          <a:solidFill>
            <a:srgbClr val="1B154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ítulo 1">
            <a:extLst>
              <a:ext uri="{FF2B5EF4-FFF2-40B4-BE49-F238E27FC236}">
                <a16:creationId xmlns:a16="http://schemas.microsoft.com/office/drawing/2014/main" id="{74BD0208-8B37-23A9-31E2-2C77A77EFB8B}"/>
              </a:ext>
            </a:extLst>
          </p:cNvPr>
          <p:cNvSpPr txBox="1">
            <a:spLocks/>
          </p:cNvSpPr>
          <p:nvPr/>
        </p:nvSpPr>
        <p:spPr>
          <a:xfrm>
            <a:off x="-1" y="4159046"/>
            <a:ext cx="9601199" cy="1328886"/>
          </a:xfrm>
          <a:prstGeom prst="rect">
            <a:avLst/>
          </a:prstGeom>
          <a:solidFill>
            <a:srgbClr val="D7C599">
              <a:alpha val="52000"/>
            </a:srgbClr>
          </a:solidFill>
          <a:effectLst>
            <a:outerShdw blurRad="50800" dist="38100" dir="2700000" algn="tl" rotWithShape="0">
              <a:prstClr val="black">
                <a:alpha val="40000"/>
              </a:prstClr>
            </a:outerShdw>
            <a:softEdge rad="127000"/>
          </a:effectLst>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endParaRPr lang="pt-BR" sz="32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endParaRPr>
          </a:p>
        </p:txBody>
      </p:sp>
      <p:sp>
        <p:nvSpPr>
          <p:cNvPr id="12" name="Título 1">
            <a:extLst>
              <a:ext uri="{FF2B5EF4-FFF2-40B4-BE49-F238E27FC236}">
                <a16:creationId xmlns:a16="http://schemas.microsoft.com/office/drawing/2014/main" id="{10214DC5-154C-0B44-1317-5201ADEB415B}"/>
              </a:ext>
            </a:extLst>
          </p:cNvPr>
          <p:cNvSpPr txBox="1">
            <a:spLocks/>
          </p:cNvSpPr>
          <p:nvPr/>
        </p:nvSpPr>
        <p:spPr>
          <a:xfrm>
            <a:off x="408815" y="3642850"/>
            <a:ext cx="8783570" cy="2559911"/>
          </a:xfrm>
          <a:prstGeom prst="rect">
            <a:avLst/>
          </a:prstGeom>
          <a:noFill/>
        </p:spPr>
        <p:txBody>
          <a:bodyPr vert="horz" lIns="91440" tIns="45720" rIns="91440" bIns="45720" rtlCol="0" anchor="ctr">
            <a:normAutofit/>
            <a:scene3d>
              <a:camera prst="orthographicFront"/>
              <a:lightRig rig="threePt" dir="t"/>
            </a:scene3d>
            <a:sp3d extrusionH="57150">
              <a:bevelT w="38100" h="38100"/>
            </a:sp3d>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8800" b="1">
                <a:ln w="57150">
                  <a:noFill/>
                </a:ln>
                <a:solidFill>
                  <a:srgbClr val="2E266C"/>
                </a:solidFill>
                <a:effectLst>
                  <a:outerShdw blurRad="50800" dist="38100" dir="2700000" algn="tl" rotWithShape="0">
                    <a:prstClr val="black">
                      <a:alpha val="40000"/>
                    </a:prstClr>
                  </a:outerShdw>
                </a:effectLst>
                <a:latin typeface="Copperplate Gothic Bold" panose="020E0705020206020404" pitchFamily="34" charset="0"/>
              </a:rPr>
              <a:t>CONCLUSÃO</a:t>
            </a:r>
            <a:endParaRPr lang="pt-BR" sz="2400" b="1" dirty="0">
              <a:ln w="57150">
                <a:noFill/>
              </a:ln>
              <a:solidFill>
                <a:srgbClr val="2E266C"/>
              </a:solidFill>
              <a:effectLst>
                <a:outerShdw blurRad="50800" dist="38100" dir="2700000" algn="tl" rotWithShape="0">
                  <a:prstClr val="black">
                    <a:alpha val="40000"/>
                  </a:prstClr>
                </a:outerShdw>
              </a:effectLst>
              <a:latin typeface="Copperplate Gothic Bold" panose="020E0705020206020404" pitchFamily="34" charset="0"/>
            </a:endParaRPr>
          </a:p>
        </p:txBody>
      </p:sp>
      <p:sp>
        <p:nvSpPr>
          <p:cNvPr id="6" name="Título 1">
            <a:extLst>
              <a:ext uri="{FF2B5EF4-FFF2-40B4-BE49-F238E27FC236}">
                <a16:creationId xmlns:a16="http://schemas.microsoft.com/office/drawing/2014/main" id="{F321CD6D-F535-31F6-51F4-02F304B0CEB2}"/>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23</a:t>
            </a:r>
          </a:p>
        </p:txBody>
      </p:sp>
    </p:spTree>
    <p:extLst>
      <p:ext uri="{BB962C8B-B14F-4D97-AF65-F5344CB8AC3E}">
        <p14:creationId xmlns:p14="http://schemas.microsoft.com/office/powerpoint/2010/main" val="4134583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9349F8A-C744-CB6D-961A-242BF754643A}"/>
              </a:ext>
            </a:extLst>
          </p:cNvPr>
          <p:cNvSpPr/>
          <p:nvPr/>
        </p:nvSpPr>
        <p:spPr>
          <a:xfrm flipV="1">
            <a:off x="0" y="0"/>
            <a:ext cx="9601200" cy="12801600"/>
          </a:xfrm>
          <a:prstGeom prst="rect">
            <a:avLst/>
          </a:prstGeom>
          <a:gradFill>
            <a:gsLst>
              <a:gs pos="0">
                <a:srgbClr val="B19A6B"/>
              </a:gs>
              <a:gs pos="100000">
                <a:srgbClr val="D7C599"/>
              </a:gs>
            </a:gsLst>
            <a:lin ang="1620000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a:extLst>
              <a:ext uri="{FF2B5EF4-FFF2-40B4-BE49-F238E27FC236}">
                <a16:creationId xmlns:a16="http://schemas.microsoft.com/office/drawing/2014/main" id="{00B7B9AE-DEBB-F45E-7A49-C0845A884713}"/>
              </a:ext>
            </a:extLst>
          </p:cNvPr>
          <p:cNvSpPr txBox="1">
            <a:spLocks/>
          </p:cNvSpPr>
          <p:nvPr/>
        </p:nvSpPr>
        <p:spPr>
          <a:xfrm>
            <a:off x="0" y="501442"/>
            <a:ext cx="9601200" cy="545692"/>
          </a:xfrm>
          <a:prstGeom prst="rect">
            <a:avLst/>
          </a:prstGeom>
          <a:solidFill>
            <a:srgbClr val="1B1545">
              <a:alpha val="10000"/>
            </a:srgbClr>
          </a:solidFill>
        </p:spPr>
        <p:txBody>
          <a:bodyPr vert="horz" lIns="91440" tIns="45720" rIns="91440" bIns="45720" rtlCol="0" anchor="ctr">
            <a:normAutofit lnSpcReduction="1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l"/>
            <a:r>
              <a:rPr lang="pt-BR" sz="3600" dirty="0">
                <a:ln w="57150">
                  <a:noFill/>
                </a:ln>
                <a:solidFill>
                  <a:srgbClr val="1B1545"/>
                </a:solidFill>
                <a:effectLst>
                  <a:outerShdw blurRad="50800" dist="38100" dir="2700000" algn="tl" rotWithShape="0">
                    <a:prstClr val="black">
                      <a:alpha val="40000"/>
                    </a:prstClr>
                  </a:outerShdw>
                </a:effectLst>
                <a:latin typeface="Copperplate Gothic Bold" panose="020E0705020206020404" pitchFamily="34" charset="0"/>
              </a:rPr>
              <a:t>Agradecimentos</a:t>
            </a:r>
          </a:p>
        </p:txBody>
      </p:sp>
      <p:sp>
        <p:nvSpPr>
          <p:cNvPr id="15" name="Título 1">
            <a:extLst>
              <a:ext uri="{FF2B5EF4-FFF2-40B4-BE49-F238E27FC236}">
                <a16:creationId xmlns:a16="http://schemas.microsoft.com/office/drawing/2014/main" id="{AD867B2C-5A32-2C20-9487-BB8D30F00E00}"/>
              </a:ext>
            </a:extLst>
          </p:cNvPr>
          <p:cNvSpPr txBox="1">
            <a:spLocks/>
          </p:cNvSpPr>
          <p:nvPr/>
        </p:nvSpPr>
        <p:spPr>
          <a:xfrm>
            <a:off x="238125" y="1106128"/>
            <a:ext cx="9124950" cy="6887497"/>
          </a:xfrm>
          <a:prstGeom prst="rect">
            <a:avLst/>
          </a:prstGeom>
          <a:noFill/>
        </p:spPr>
        <p:txBody>
          <a:bodyPr vert="horz" lIns="91440" tIns="45720" rIns="91440" bIns="45720" rtlCol="0" anchor="t">
            <a:no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Este mini Ebook foi produzido por IA e formatado por um indivíduo: Victor Job, afim da realização do desafio: </a:t>
            </a:r>
          </a:p>
          <a:p>
            <a:pPr algn="just"/>
            <a:r>
              <a:rPr lang="pt-BR" sz="2000" b="1"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hlinkClick r:id="rId2" action="ppaction://hlinkfile">
                  <a:extLst>
                    <a:ext uri="{A12FA001-AC4F-418D-AE19-62706E023703}">
                      <ahyp:hlinkClr xmlns:ahyp="http://schemas.microsoft.com/office/drawing/2018/hyperlinkcolor" val="tx"/>
                    </a:ext>
                  </a:extLst>
                </a:hlinkClick>
              </a:rPr>
              <a:t>Natural ou Fake </a:t>
            </a:r>
            <a:r>
              <a:rPr lang="pt-BR" sz="2000" b="1" dirty="0" err="1">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hlinkClick r:id="rId2" action="ppaction://hlinkfile">
                  <a:extLst>
                    <a:ext uri="{A12FA001-AC4F-418D-AE19-62706E023703}">
                      <ahyp:hlinkClr xmlns:ahyp="http://schemas.microsoft.com/office/drawing/2018/hyperlinkcolor" val="tx"/>
                    </a:ext>
                  </a:extLst>
                </a:hlinkClick>
              </a:rPr>
              <a:t>Natty</a:t>
            </a:r>
            <a:r>
              <a:rPr lang="pt-BR" sz="2000" b="1"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hlinkClick r:id="rId2" action="ppaction://hlinkfile">
                  <a:extLst>
                    <a:ext uri="{A12FA001-AC4F-418D-AE19-62706E023703}">
                      <ahyp:hlinkClr xmlns:ahyp="http://schemas.microsoft.com/office/drawing/2018/hyperlinkcolor" val="tx"/>
                    </a:ext>
                  </a:extLst>
                </a:hlinkClick>
              </a:rPr>
              <a:t>? Como Vencer na Era das </a:t>
            </a:r>
            <a:r>
              <a:rPr lang="pt-BR" sz="2000" b="1" dirty="0" err="1">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hlinkClick r:id="rId2" action="ppaction://hlinkfile">
                  <a:extLst>
                    <a:ext uri="{A12FA001-AC4F-418D-AE19-62706E023703}">
                      <ahyp:hlinkClr xmlns:ahyp="http://schemas.microsoft.com/office/drawing/2018/hyperlinkcolor" val="tx"/>
                    </a:ext>
                  </a:extLst>
                </a:hlinkClick>
              </a:rPr>
              <a:t>IAs</a:t>
            </a:r>
            <a:r>
              <a:rPr lang="pt-BR" sz="2000" b="1"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hlinkClick r:id="rId2" action="ppaction://hlinkfile">
                  <a:extLst>
                    <a:ext uri="{A12FA001-AC4F-418D-AE19-62706E023703}">
                      <ahyp:hlinkClr xmlns:ahyp="http://schemas.microsoft.com/office/drawing/2018/hyperlinkcolor" val="tx"/>
                    </a:ext>
                  </a:extLst>
                </a:hlinkClick>
              </a:rPr>
              <a:t> Generativas</a:t>
            </a:r>
            <a:endParaRPr lang="pt-BR" sz="2000" b="1"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da instituição </a:t>
            </a:r>
            <a:r>
              <a:rPr lang="pt-BR" sz="2400" b="1"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DIO.</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Este material foi criado com propósitos educacionais de elaboração, não houve uma revisão minuciosa feita por um humano no conteúdo e podem existir imprecisões originadas por uma IA.</a:t>
            </a:r>
          </a:p>
        </p:txBody>
      </p:sp>
      <p:sp>
        <p:nvSpPr>
          <p:cNvPr id="2" name="Título 1">
            <a:extLst>
              <a:ext uri="{FF2B5EF4-FFF2-40B4-BE49-F238E27FC236}">
                <a16:creationId xmlns:a16="http://schemas.microsoft.com/office/drawing/2014/main" id="{A9FF88F6-8034-8B59-182E-C063EE2AB3C5}"/>
              </a:ext>
            </a:extLst>
          </p:cNvPr>
          <p:cNvSpPr txBox="1">
            <a:spLocks/>
          </p:cNvSpPr>
          <p:nvPr/>
        </p:nvSpPr>
        <p:spPr>
          <a:xfrm>
            <a:off x="720068" y="6362088"/>
            <a:ext cx="8161064" cy="4438649"/>
          </a:xfrm>
          <a:prstGeom prst="rect">
            <a:avLst/>
          </a:prstGeom>
          <a:solidFill>
            <a:srgbClr val="1B1545">
              <a:alpha val="52000"/>
            </a:srgbClr>
          </a:solidFill>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r"/>
            <a:r>
              <a:rPr lang="pt-BR" sz="32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hlinkClick r:id="rId3">
                  <a:extLst>
                    <a:ext uri="{A12FA001-AC4F-418D-AE19-62706E023703}">
                      <ahyp:hlinkClr xmlns:ahyp="http://schemas.microsoft.com/office/drawing/2018/hyperlinkcolor" val="tx"/>
                    </a:ext>
                  </a:extLst>
                </a:hlinkClick>
              </a:rPr>
              <a:t>GITHUB</a:t>
            </a:r>
            <a:r>
              <a:rPr lang="pt-BR" sz="32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rPr>
              <a:t> | </a:t>
            </a:r>
            <a:r>
              <a:rPr lang="pt-BR" sz="32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hlinkClick r:id="rId4">
                  <a:extLst>
                    <a:ext uri="{A12FA001-AC4F-418D-AE19-62706E023703}">
                      <ahyp:hlinkClr xmlns:ahyp="http://schemas.microsoft.com/office/drawing/2018/hyperlinkcolor" val="tx"/>
                    </a:ext>
                  </a:extLst>
                </a:hlinkClick>
              </a:rPr>
              <a:t>LINKEDIN</a:t>
            </a:r>
            <a:r>
              <a:rPr lang="pt-BR" sz="32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rPr>
              <a:t> </a:t>
            </a:r>
          </a:p>
        </p:txBody>
      </p:sp>
      <p:sp>
        <p:nvSpPr>
          <p:cNvPr id="3" name="Retângulo 2">
            <a:extLst>
              <a:ext uri="{FF2B5EF4-FFF2-40B4-BE49-F238E27FC236}">
                <a16:creationId xmlns:a16="http://schemas.microsoft.com/office/drawing/2014/main" id="{BFBE3A47-8CCF-81EF-C6F4-7F4247FA2760}"/>
              </a:ext>
            </a:extLst>
          </p:cNvPr>
          <p:cNvSpPr/>
          <p:nvPr/>
        </p:nvSpPr>
        <p:spPr>
          <a:xfrm>
            <a:off x="720068" y="6192838"/>
            <a:ext cx="8161063" cy="221480"/>
          </a:xfrm>
          <a:prstGeom prst="rect">
            <a:avLst/>
          </a:prstGeom>
          <a:solidFill>
            <a:srgbClr val="DA723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Título 1">
            <a:extLst>
              <a:ext uri="{FF2B5EF4-FFF2-40B4-BE49-F238E27FC236}">
                <a16:creationId xmlns:a16="http://schemas.microsoft.com/office/drawing/2014/main" id="{FD5DD511-9FCA-CC06-3AF6-7B243E35152D}"/>
              </a:ext>
            </a:extLst>
          </p:cNvPr>
          <p:cNvSpPr txBox="1">
            <a:spLocks/>
          </p:cNvSpPr>
          <p:nvPr/>
        </p:nvSpPr>
        <p:spPr>
          <a:xfrm>
            <a:off x="720068" y="6585769"/>
            <a:ext cx="8161064" cy="595028"/>
          </a:xfrm>
          <a:prstGeom prst="rect">
            <a:avLst/>
          </a:prstGeom>
          <a:solidFill>
            <a:srgbClr val="1B1545">
              <a:alpha val="52000"/>
            </a:srgbClr>
          </a:solidFill>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l"/>
            <a:r>
              <a:rPr lang="pt-BR" sz="32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rPr>
              <a:t> AUTOR: Victor Job</a:t>
            </a:r>
          </a:p>
        </p:txBody>
      </p:sp>
      <p:pic>
        <p:nvPicPr>
          <p:cNvPr id="9" name="Imagem 8">
            <a:extLst>
              <a:ext uri="{FF2B5EF4-FFF2-40B4-BE49-F238E27FC236}">
                <a16:creationId xmlns:a16="http://schemas.microsoft.com/office/drawing/2014/main" id="{D75FC033-4673-6DA6-732C-7BDA8A13116B}"/>
              </a:ext>
            </a:extLst>
          </p:cNvPr>
          <p:cNvPicPr>
            <a:picLocks noChangeAspect="1"/>
          </p:cNvPicPr>
          <p:nvPr/>
        </p:nvPicPr>
        <p:blipFill>
          <a:blip r:embed="rId5"/>
          <a:stretch>
            <a:fillRect/>
          </a:stretch>
        </p:blipFill>
        <p:spPr>
          <a:xfrm>
            <a:off x="1162050" y="7131985"/>
            <a:ext cx="2860753" cy="2860753"/>
          </a:xfrm>
          <a:prstGeom prst="ellipse">
            <a:avLst/>
          </a:prstGeom>
          <a:ln w="63500" cap="rnd">
            <a:solidFill>
              <a:srgbClr val="DA723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ítulo 1">
            <a:extLst>
              <a:ext uri="{FF2B5EF4-FFF2-40B4-BE49-F238E27FC236}">
                <a16:creationId xmlns:a16="http://schemas.microsoft.com/office/drawing/2014/main" id="{CD091991-8DA6-A884-DD2E-1809C5F06EEE}"/>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8E461A">
                    <a:alpha val="45000"/>
                  </a:srgbClr>
                </a:solidFill>
                <a:latin typeface="Copperplate Gothic Bold" panose="020E0705020206020404" pitchFamily="34" charset="0"/>
              </a:rPr>
              <a:t>Navegando pelas Profundezas da </a:t>
            </a:r>
          </a:p>
          <a:p>
            <a:r>
              <a:rPr lang="pt-BR" sz="2400" dirty="0">
                <a:solidFill>
                  <a:srgbClr val="8E461A">
                    <a:alpha val="45000"/>
                  </a:srgbClr>
                </a:solidFill>
                <a:latin typeface="Copperplate Gothic Bold" panose="020E0705020206020404" pitchFamily="34" charset="0"/>
              </a:rPr>
              <a:t>Inteligência Artificial em Bancos de Dados</a:t>
            </a:r>
          </a:p>
        </p:txBody>
      </p:sp>
      <p:sp>
        <p:nvSpPr>
          <p:cNvPr id="10" name="Título 1">
            <a:extLst>
              <a:ext uri="{FF2B5EF4-FFF2-40B4-BE49-F238E27FC236}">
                <a16:creationId xmlns:a16="http://schemas.microsoft.com/office/drawing/2014/main" id="{94E36B20-A0D3-D93E-1986-BBA765539DEC}"/>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24</a:t>
            </a:r>
          </a:p>
        </p:txBody>
      </p:sp>
    </p:spTree>
    <p:extLst>
      <p:ext uri="{BB962C8B-B14F-4D97-AF65-F5344CB8AC3E}">
        <p14:creationId xmlns:p14="http://schemas.microsoft.com/office/powerpoint/2010/main" val="1056834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9349F8A-C744-CB6D-961A-242BF754643A}"/>
              </a:ext>
            </a:extLst>
          </p:cNvPr>
          <p:cNvSpPr/>
          <p:nvPr/>
        </p:nvSpPr>
        <p:spPr>
          <a:xfrm>
            <a:off x="0" y="0"/>
            <a:ext cx="9601200" cy="12801600"/>
          </a:xfrm>
          <a:prstGeom prst="rect">
            <a:avLst/>
          </a:prstGeom>
          <a:gradFill>
            <a:gsLst>
              <a:gs pos="0">
                <a:srgbClr val="B19A6B"/>
              </a:gs>
              <a:gs pos="100000">
                <a:srgbClr val="D7C599"/>
              </a:gs>
            </a:gsLst>
            <a:lin ang="1620000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4F2A763A-A952-EBEF-983D-F7D6E18EEACA}"/>
              </a:ext>
            </a:extLst>
          </p:cNvPr>
          <p:cNvPicPr>
            <a:picLocks noChangeAspect="1"/>
          </p:cNvPicPr>
          <p:nvPr/>
        </p:nvPicPr>
        <p:blipFill>
          <a:blip r:embed="rId2"/>
          <a:stretch>
            <a:fillRect/>
          </a:stretch>
        </p:blipFill>
        <p:spPr>
          <a:xfrm>
            <a:off x="1724026" y="160005"/>
            <a:ext cx="6153149" cy="4296345"/>
          </a:xfrm>
          <a:prstGeom prst="roundRect">
            <a:avLst>
              <a:gd name="adj" fmla="val 22253"/>
            </a:avLst>
          </a:prstGeom>
          <a:solidFill>
            <a:srgbClr val="FFFFFF">
              <a:shade val="85000"/>
            </a:srgbClr>
          </a:solidFill>
          <a:ln>
            <a:noFill/>
          </a:ln>
          <a:effectLst>
            <a:reflection blurRad="6350" stA="50000" endA="300" endPos="90000" dir="5400000" sy="-100000" algn="bl" rotWithShape="0"/>
          </a:effectLst>
        </p:spPr>
      </p:pic>
      <p:sp>
        <p:nvSpPr>
          <p:cNvPr id="2" name="Título 1">
            <a:extLst>
              <a:ext uri="{FF2B5EF4-FFF2-40B4-BE49-F238E27FC236}">
                <a16:creationId xmlns:a16="http://schemas.microsoft.com/office/drawing/2014/main" id="{B193F8AE-796A-0515-EB9B-809C4E20AE85}"/>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8E461A">
                    <a:alpha val="45000"/>
                  </a:srgbClr>
                </a:solidFill>
                <a:latin typeface="Copperplate Gothic Bold" panose="020E0705020206020404" pitchFamily="34" charset="0"/>
              </a:rPr>
              <a:t>Navegando pelas Profundezas da </a:t>
            </a:r>
          </a:p>
          <a:p>
            <a:r>
              <a:rPr lang="pt-BR" sz="2400" dirty="0">
                <a:solidFill>
                  <a:srgbClr val="8E461A">
                    <a:alpha val="45000"/>
                  </a:srgbClr>
                </a:solidFill>
                <a:latin typeface="Copperplate Gothic Bold" panose="020E0705020206020404" pitchFamily="34" charset="0"/>
              </a:rPr>
              <a:t>Inteligência Artificial em Bancos de Dados</a:t>
            </a:r>
          </a:p>
        </p:txBody>
      </p:sp>
      <p:sp>
        <p:nvSpPr>
          <p:cNvPr id="5" name="Título 1">
            <a:extLst>
              <a:ext uri="{FF2B5EF4-FFF2-40B4-BE49-F238E27FC236}">
                <a16:creationId xmlns:a16="http://schemas.microsoft.com/office/drawing/2014/main" id="{FA2E21D8-48EF-0A15-62FC-970395F5E764}"/>
              </a:ext>
            </a:extLst>
          </p:cNvPr>
          <p:cNvSpPr txBox="1">
            <a:spLocks/>
          </p:cNvSpPr>
          <p:nvPr/>
        </p:nvSpPr>
        <p:spPr>
          <a:xfrm>
            <a:off x="408815" y="5263548"/>
            <a:ext cx="8783570" cy="6767529"/>
          </a:xfrm>
          <a:prstGeom prst="rect">
            <a:avLst/>
          </a:prstGeom>
          <a:solidFill>
            <a:srgbClr val="1B1545">
              <a:alpha val="52000"/>
            </a:srgbClr>
          </a:solidFill>
          <a:effectLst>
            <a:outerShdw blurRad="50800" dist="38100" dir="2700000" algn="tl" rotWithShape="0">
              <a:prstClr val="black">
                <a:alpha val="40000"/>
              </a:prstClr>
            </a:outerShdw>
            <a:softEdge rad="127000"/>
          </a:effectLst>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endParaRPr lang="pt-BR" sz="32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endParaRPr>
          </a:p>
        </p:txBody>
      </p:sp>
      <p:sp>
        <p:nvSpPr>
          <p:cNvPr id="7" name="Título 1">
            <a:extLst>
              <a:ext uri="{FF2B5EF4-FFF2-40B4-BE49-F238E27FC236}">
                <a16:creationId xmlns:a16="http://schemas.microsoft.com/office/drawing/2014/main" id="{999D4EE7-AEA0-8D53-C162-28FD5568D9AE}"/>
              </a:ext>
            </a:extLst>
          </p:cNvPr>
          <p:cNvSpPr txBox="1">
            <a:spLocks/>
          </p:cNvSpPr>
          <p:nvPr/>
        </p:nvSpPr>
        <p:spPr>
          <a:xfrm>
            <a:off x="720068" y="5459580"/>
            <a:ext cx="8161064" cy="6571497"/>
          </a:xfrm>
          <a:prstGeom prst="rect">
            <a:avLst/>
          </a:prstGeom>
          <a:noFill/>
          <a:effectLst>
            <a:outerShdw blurRad="50800" dist="38100" dir="2700000" algn="tl" rotWithShape="0">
              <a:prstClr val="black">
                <a:alpha val="40000"/>
              </a:prstClr>
            </a:outerShdw>
            <a:softEdge rad="127000"/>
          </a:effectLst>
        </p:spPr>
        <p:txBody>
          <a:bodyPr vert="horz" lIns="91440" tIns="45720" rIns="91440" bIns="45720" rtlCol="0" anchor="t">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pt-BR" sz="18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rPr>
              <a:t>Bem-vindo ao mundo da otimização de consultas com Inteligência Artificial (IA) e SQL! Nesta jornada emocionante, você descobrirá como essa poderosa combinação transforma a maneira como interagimos e exploramos dados. Acelere suas consultas, aumente a eficiência das operações e reduza o tempo de resposta dos sistemas. Ao desvendar os segredos da Query Performance e da Indexação Inteligente, você garantirá agilidade e eficácia em suas consultas SQL.</a:t>
            </a:r>
          </a:p>
          <a:p>
            <a:pPr algn="just"/>
            <a:endParaRPr lang="pt-BR" sz="18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18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rPr>
              <a:t>Em seguida, mergulhe na predição de tendências com IA e SQL! Entenda como a IA se integra ao SQL para fornecer análises preditivas precisas. Explore a Análise Preditiva, que extrai padrões e prevê comportamentos futuros, e o Machine Learning em SQL, que permite o treinamento de modelos diretamente nos bancos de dados. Prepare-se para entrar em uma nova era de análise de dados, onde IA e SQL se unem para revelar insights profundos sobre o futuro.</a:t>
            </a:r>
          </a:p>
          <a:p>
            <a:pPr algn="just"/>
            <a:endParaRPr lang="pt-BR" sz="18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18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rPr>
              <a:t>Mas a jornada não para por aí. Continue explorando a segurança e detecção de anomalias com IA e SQL. Descubra como essa combinação fortalece a segurança dos seus dados, detectando padrões incomuns e protegendo seus sistemas contra ameaças cibernéticas. Adote uma abordagem proativa para fortalecer as defesas dos seus sistemas e garantir a integridade das suas informações.</a:t>
            </a:r>
          </a:p>
          <a:p>
            <a:pPr algn="just"/>
            <a:endParaRPr lang="pt-BR" sz="18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18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rPr>
              <a:t>E por fim, adentre o universo da otimização de banco de dados com IA e SQL! Descubra como a IA automatiza o ajuste e a otimização dos seus bancos de dados para um desempenho ideal. Com o </a:t>
            </a:r>
            <a:r>
              <a:rPr lang="pt-BR" sz="1800" b="1" dirty="0" err="1">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rPr>
              <a:t>Auto-Tuning</a:t>
            </a:r>
            <a:r>
              <a:rPr lang="pt-BR" sz="18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rPr>
              <a:t> e a Manutenção Proativa, garanta uma performance excepcional e sistemas adaptáveis às demandas em constante evolução. Estamos animados para compartilhar essa jornada com você e ajudá-lo a dominar o potencial da IA e do SQL para otimizar seus bancos de dados. Vamos começar!</a:t>
            </a:r>
          </a:p>
        </p:txBody>
      </p:sp>
      <p:sp>
        <p:nvSpPr>
          <p:cNvPr id="8" name="Retângulo 7">
            <a:extLst>
              <a:ext uri="{FF2B5EF4-FFF2-40B4-BE49-F238E27FC236}">
                <a16:creationId xmlns:a16="http://schemas.microsoft.com/office/drawing/2014/main" id="{B89D88BD-A8A8-DED2-BDBA-040C07BC7834}"/>
              </a:ext>
            </a:extLst>
          </p:cNvPr>
          <p:cNvSpPr/>
          <p:nvPr/>
        </p:nvSpPr>
        <p:spPr>
          <a:xfrm>
            <a:off x="966019" y="5278605"/>
            <a:ext cx="7669161" cy="161925"/>
          </a:xfrm>
          <a:prstGeom prst="rect">
            <a:avLst/>
          </a:prstGeom>
          <a:solidFill>
            <a:srgbClr val="1B154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ítulo 1">
            <a:extLst>
              <a:ext uri="{FF2B5EF4-FFF2-40B4-BE49-F238E27FC236}">
                <a16:creationId xmlns:a16="http://schemas.microsoft.com/office/drawing/2014/main" id="{74BD0208-8B37-23A9-31E2-2C77A77EFB8B}"/>
              </a:ext>
            </a:extLst>
          </p:cNvPr>
          <p:cNvSpPr txBox="1">
            <a:spLocks/>
          </p:cNvSpPr>
          <p:nvPr/>
        </p:nvSpPr>
        <p:spPr>
          <a:xfrm>
            <a:off x="-1" y="3877593"/>
            <a:ext cx="9601199" cy="1167883"/>
          </a:xfrm>
          <a:prstGeom prst="rect">
            <a:avLst/>
          </a:prstGeom>
          <a:solidFill>
            <a:srgbClr val="D7C599">
              <a:alpha val="52000"/>
            </a:srgbClr>
          </a:solidFill>
          <a:effectLst>
            <a:outerShdw blurRad="50800" dist="38100" dir="2700000" algn="tl" rotWithShape="0">
              <a:prstClr val="black">
                <a:alpha val="40000"/>
              </a:prstClr>
            </a:outerShdw>
            <a:softEdge rad="127000"/>
          </a:effectLst>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endParaRPr lang="pt-BR" sz="32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endParaRPr>
          </a:p>
        </p:txBody>
      </p:sp>
      <p:sp>
        <p:nvSpPr>
          <p:cNvPr id="12" name="Título 1">
            <a:extLst>
              <a:ext uri="{FF2B5EF4-FFF2-40B4-BE49-F238E27FC236}">
                <a16:creationId xmlns:a16="http://schemas.microsoft.com/office/drawing/2014/main" id="{10214DC5-154C-0B44-1317-5201ADEB415B}"/>
              </a:ext>
            </a:extLst>
          </p:cNvPr>
          <p:cNvSpPr txBox="1">
            <a:spLocks/>
          </p:cNvSpPr>
          <p:nvPr/>
        </p:nvSpPr>
        <p:spPr>
          <a:xfrm>
            <a:off x="408815" y="3200395"/>
            <a:ext cx="8783570" cy="2559911"/>
          </a:xfrm>
          <a:prstGeom prst="rect">
            <a:avLst/>
          </a:prstGeom>
          <a:noFill/>
        </p:spPr>
        <p:txBody>
          <a:bodyPr vert="horz" lIns="91440" tIns="45720" rIns="91440" bIns="45720" rtlCol="0" anchor="ctr">
            <a:normAutofit/>
            <a:scene3d>
              <a:camera prst="orthographicFront"/>
              <a:lightRig rig="threePt" dir="t"/>
            </a:scene3d>
            <a:sp3d extrusionH="57150">
              <a:bevelT w="38100" h="38100"/>
            </a:sp3d>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8800" b="1" dirty="0">
                <a:ln w="57150">
                  <a:noFill/>
                </a:ln>
                <a:solidFill>
                  <a:srgbClr val="2E266C"/>
                </a:solidFill>
                <a:effectLst>
                  <a:outerShdw blurRad="50800" dist="38100" dir="2700000" algn="tl" rotWithShape="0">
                    <a:prstClr val="black">
                      <a:alpha val="40000"/>
                    </a:prstClr>
                  </a:outerShdw>
                </a:effectLst>
                <a:latin typeface="Copperplate Gothic Bold" panose="020E0705020206020404" pitchFamily="34" charset="0"/>
              </a:rPr>
              <a:t>INTRODUÇÃO</a:t>
            </a:r>
            <a:endParaRPr lang="pt-BR" sz="2400" b="1" dirty="0">
              <a:ln w="57150">
                <a:noFill/>
              </a:ln>
              <a:solidFill>
                <a:srgbClr val="2E266C"/>
              </a:solidFill>
              <a:effectLst>
                <a:outerShdw blurRad="50800" dist="38100" dir="2700000" algn="tl" rotWithShape="0">
                  <a:prstClr val="black">
                    <a:alpha val="40000"/>
                  </a:prstClr>
                </a:outerShdw>
              </a:effectLst>
              <a:latin typeface="Copperplate Gothic Bold" panose="020E0705020206020404" pitchFamily="34" charset="0"/>
            </a:endParaRPr>
          </a:p>
        </p:txBody>
      </p:sp>
      <p:sp>
        <p:nvSpPr>
          <p:cNvPr id="14" name="Título 1">
            <a:extLst>
              <a:ext uri="{FF2B5EF4-FFF2-40B4-BE49-F238E27FC236}">
                <a16:creationId xmlns:a16="http://schemas.microsoft.com/office/drawing/2014/main" id="{801D4973-7A4B-CD8F-301F-59F800C07D44}"/>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02  </a:t>
            </a:r>
          </a:p>
        </p:txBody>
      </p:sp>
    </p:spTree>
    <p:extLst>
      <p:ext uri="{BB962C8B-B14F-4D97-AF65-F5344CB8AC3E}">
        <p14:creationId xmlns:p14="http://schemas.microsoft.com/office/powerpoint/2010/main" val="1567523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EC00FE4-67C4-820F-E8BC-1EE718973F92}"/>
              </a:ext>
            </a:extLst>
          </p:cNvPr>
          <p:cNvSpPr/>
          <p:nvPr/>
        </p:nvSpPr>
        <p:spPr>
          <a:xfrm flipV="1">
            <a:off x="0" y="0"/>
            <a:ext cx="9601200" cy="12801600"/>
          </a:xfrm>
          <a:prstGeom prst="rect">
            <a:avLst/>
          </a:prstGeom>
          <a:gradFill flip="none" rotWithShape="1">
            <a:gsLst>
              <a:gs pos="0">
                <a:srgbClr val="192332"/>
              </a:gs>
              <a:gs pos="100000">
                <a:srgbClr val="2E266C"/>
              </a:gs>
            </a:gsLst>
            <a:lin ang="16200000" scaled="1"/>
            <a:tileRect/>
          </a:gradFill>
          <a:ln w="76200">
            <a:solidFill>
              <a:srgbClr val="2E2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F0DE14DC-DD1A-C89D-5716-CADC87EAAD90}"/>
              </a:ext>
            </a:extLst>
          </p:cNvPr>
          <p:cNvSpPr txBox="1">
            <a:spLocks/>
          </p:cNvSpPr>
          <p:nvPr/>
        </p:nvSpPr>
        <p:spPr>
          <a:xfrm>
            <a:off x="408815" y="7473917"/>
            <a:ext cx="8783570" cy="4438649"/>
          </a:xfrm>
          <a:prstGeom prst="rect">
            <a:avLst/>
          </a:prstGeom>
          <a:solidFill>
            <a:srgbClr val="1B1545">
              <a:alpha val="52000"/>
            </a:srgbClr>
          </a:solidFill>
          <a:effectLst>
            <a:outerShdw blurRad="50800" dist="38100" dir="2700000" algn="tl" rotWithShape="0">
              <a:prstClr val="black">
                <a:alpha val="40000"/>
              </a:prstClr>
            </a:outerShdw>
            <a:softEdge rad="127000"/>
          </a:effectLst>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endParaRPr lang="pt-BR" sz="32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endParaRPr>
          </a:p>
        </p:txBody>
      </p:sp>
      <p:sp>
        <p:nvSpPr>
          <p:cNvPr id="5" name="Título 1">
            <a:extLst>
              <a:ext uri="{FF2B5EF4-FFF2-40B4-BE49-F238E27FC236}">
                <a16:creationId xmlns:a16="http://schemas.microsoft.com/office/drawing/2014/main" id="{E1084788-5003-304B-A320-853420BF4EFF}"/>
              </a:ext>
            </a:extLst>
          </p:cNvPr>
          <p:cNvSpPr txBox="1">
            <a:spLocks/>
          </p:cNvSpPr>
          <p:nvPr/>
        </p:nvSpPr>
        <p:spPr>
          <a:xfrm>
            <a:off x="1" y="412343"/>
            <a:ext cx="9601200" cy="6489902"/>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9600" dirty="0">
                <a:ln w="57150">
                  <a:solidFill>
                    <a:srgbClr val="DA7232"/>
                  </a:solidFill>
                </a:ln>
                <a:noFill/>
                <a:effectLst>
                  <a:outerShdw blurRad="50800" dist="38100" dir="2700000" algn="tl" rotWithShape="0">
                    <a:prstClr val="black">
                      <a:alpha val="40000"/>
                    </a:prstClr>
                  </a:outerShdw>
                </a:effectLst>
                <a:latin typeface="Copperplate Gothic Bold" panose="020E0705020206020404" pitchFamily="34" charset="0"/>
              </a:rPr>
              <a:t>Capítulo</a:t>
            </a:r>
            <a:endParaRPr lang="pt-BR" sz="2800" dirty="0">
              <a:ln w="57150">
                <a:solidFill>
                  <a:srgbClr val="DA7232"/>
                </a:solidFill>
              </a:ln>
              <a:noFill/>
              <a:effectLst>
                <a:outerShdw blurRad="50800" dist="38100" dir="2700000" algn="tl" rotWithShape="0">
                  <a:prstClr val="black">
                    <a:alpha val="40000"/>
                  </a:prstClr>
                </a:outerShdw>
              </a:effectLst>
              <a:latin typeface="Copperplate Gothic Bold" panose="020E0705020206020404" pitchFamily="34" charset="0"/>
            </a:endParaRPr>
          </a:p>
          <a:p>
            <a:r>
              <a:rPr lang="pt-BR" sz="31800" b="1" dirty="0">
                <a:ln w="203200">
                  <a:solidFill>
                    <a:srgbClr val="DA7232">
                      <a:alpha val="85000"/>
                    </a:srgbClr>
                  </a:solidFill>
                </a:ln>
                <a:noFill/>
                <a:effectLst>
                  <a:outerShdw blurRad="50800" dist="38100" dir="2700000" algn="tl" rotWithShape="0">
                    <a:prstClr val="black">
                      <a:alpha val="40000"/>
                    </a:prstClr>
                  </a:outerShdw>
                </a:effectLst>
                <a:latin typeface="Bernard MT Condensed" panose="02050806060905020404" pitchFamily="18" charset="0"/>
              </a:rPr>
              <a:t>I</a:t>
            </a:r>
          </a:p>
        </p:txBody>
      </p:sp>
      <p:sp>
        <p:nvSpPr>
          <p:cNvPr id="7" name="Título 1">
            <a:extLst>
              <a:ext uri="{FF2B5EF4-FFF2-40B4-BE49-F238E27FC236}">
                <a16:creationId xmlns:a16="http://schemas.microsoft.com/office/drawing/2014/main" id="{DB2211FD-117F-F01E-5A07-2F455F9CAD27}"/>
              </a:ext>
            </a:extLst>
          </p:cNvPr>
          <p:cNvSpPr txBox="1">
            <a:spLocks/>
          </p:cNvSpPr>
          <p:nvPr/>
        </p:nvSpPr>
        <p:spPr>
          <a:xfrm>
            <a:off x="720068" y="7551011"/>
            <a:ext cx="8161064" cy="4039373"/>
          </a:xfrm>
          <a:prstGeom prst="rect">
            <a:avLst/>
          </a:prstGeom>
          <a:noFill/>
          <a:effectLst>
            <a:outerShdw blurRad="50800" dist="38100" dir="2700000" algn="tl" rotWithShape="0">
              <a:prstClr val="black">
                <a:alpha val="40000"/>
              </a:prstClr>
            </a:outerShdw>
            <a:softEdge rad="127000"/>
          </a:effectLst>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pt-BR" sz="21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rPr>
              <a:t>Bem-vindo à jornada emocionante da otimização de consultas com Inteligência Artificial (IA) e SQL! Descubra como essa combinação revoluciona a interação e exploração de dados. Acelere as consultas, aumente a eficiência das operações e reduza o tempo de resposta dos sistemas. Desvende os segredos da Query Performance e da Indexação Inteligente para garantir agilidade e eficácia nas consultas. Com a IA, identifique padrões de acesso, otimize o plano de execução e crie índices sob medida para um acesso mais rápido e eficiente aos dados. Esteja pronto para elevar a eficiência e performance dos seus bancos de dados SQL.</a:t>
            </a:r>
          </a:p>
        </p:txBody>
      </p:sp>
      <p:sp>
        <p:nvSpPr>
          <p:cNvPr id="8" name="Título 1">
            <a:extLst>
              <a:ext uri="{FF2B5EF4-FFF2-40B4-BE49-F238E27FC236}">
                <a16:creationId xmlns:a16="http://schemas.microsoft.com/office/drawing/2014/main" id="{DC8EDABD-7E80-25FE-ED50-8BEFC590C947}"/>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DABFAA">
                    <a:alpha val="45000"/>
                  </a:srgbClr>
                </a:solidFill>
                <a:latin typeface="Copperplate Gothic Bold" panose="020E0705020206020404" pitchFamily="34" charset="0"/>
              </a:rPr>
              <a:t>Navegando pelas Profundezas da </a:t>
            </a:r>
          </a:p>
          <a:p>
            <a:r>
              <a:rPr lang="pt-BR" sz="2400" dirty="0">
                <a:solidFill>
                  <a:srgbClr val="DABFAA">
                    <a:alpha val="45000"/>
                  </a:srgbClr>
                </a:solidFill>
                <a:latin typeface="Copperplate Gothic Bold" panose="020E0705020206020404" pitchFamily="34" charset="0"/>
              </a:rPr>
              <a:t>Inteligência Artificial em Bancos de Dados</a:t>
            </a:r>
          </a:p>
        </p:txBody>
      </p:sp>
      <p:sp>
        <p:nvSpPr>
          <p:cNvPr id="9" name="Retângulo 8">
            <a:extLst>
              <a:ext uri="{FF2B5EF4-FFF2-40B4-BE49-F238E27FC236}">
                <a16:creationId xmlns:a16="http://schemas.microsoft.com/office/drawing/2014/main" id="{3BA19156-E8F1-F2F9-C44D-BB418F231C1E}"/>
              </a:ext>
            </a:extLst>
          </p:cNvPr>
          <p:cNvSpPr/>
          <p:nvPr/>
        </p:nvSpPr>
        <p:spPr>
          <a:xfrm>
            <a:off x="966019" y="7482967"/>
            <a:ext cx="7669161" cy="161925"/>
          </a:xfrm>
          <a:prstGeom prst="rect">
            <a:avLst/>
          </a:prstGeom>
          <a:solidFill>
            <a:srgbClr val="DA723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ítulo 1">
            <a:extLst>
              <a:ext uri="{FF2B5EF4-FFF2-40B4-BE49-F238E27FC236}">
                <a16:creationId xmlns:a16="http://schemas.microsoft.com/office/drawing/2014/main" id="{F1C1475C-2F7B-89D1-3873-2ED780DF6E9D}"/>
              </a:ext>
            </a:extLst>
          </p:cNvPr>
          <p:cNvSpPr txBox="1">
            <a:spLocks/>
          </p:cNvSpPr>
          <p:nvPr/>
        </p:nvSpPr>
        <p:spPr>
          <a:xfrm>
            <a:off x="237058" y="6075079"/>
            <a:ext cx="9127083" cy="1466882"/>
          </a:xfrm>
          <a:prstGeom prst="rect">
            <a:avLst/>
          </a:prstGeom>
          <a:noFill/>
        </p:spPr>
        <p:txBody>
          <a:bodyPr vert="horz" lIns="91440" tIns="45720" rIns="91440" bIns="45720" rtlCol="0" anchor="ctr">
            <a:normAutofit fontScale="92500" lnSpcReduction="10000"/>
            <a:scene3d>
              <a:camera prst="orthographicFront"/>
              <a:lightRig rig="threePt" dir="t"/>
            </a:scene3d>
            <a:sp3d extrusionH="57150">
              <a:bevelT w="38100" h="38100" prst="angle"/>
            </a:sp3d>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60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Otimização de Consultas com IA</a:t>
            </a:r>
          </a:p>
        </p:txBody>
      </p:sp>
      <p:sp>
        <p:nvSpPr>
          <p:cNvPr id="6" name="Título 1">
            <a:extLst>
              <a:ext uri="{FF2B5EF4-FFF2-40B4-BE49-F238E27FC236}">
                <a16:creationId xmlns:a16="http://schemas.microsoft.com/office/drawing/2014/main" id="{1C1392C4-D444-A4E5-DF77-7BBC03C66CBA}"/>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03  </a:t>
            </a:r>
          </a:p>
        </p:txBody>
      </p:sp>
    </p:spTree>
    <p:extLst>
      <p:ext uri="{BB962C8B-B14F-4D97-AF65-F5344CB8AC3E}">
        <p14:creationId xmlns:p14="http://schemas.microsoft.com/office/powerpoint/2010/main" val="3276031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9349F8A-C744-CB6D-961A-242BF754643A}"/>
              </a:ext>
            </a:extLst>
          </p:cNvPr>
          <p:cNvSpPr/>
          <p:nvPr/>
        </p:nvSpPr>
        <p:spPr>
          <a:xfrm flipV="1">
            <a:off x="0" y="0"/>
            <a:ext cx="9601200" cy="12801600"/>
          </a:xfrm>
          <a:prstGeom prst="rect">
            <a:avLst/>
          </a:prstGeom>
          <a:gradFill>
            <a:gsLst>
              <a:gs pos="0">
                <a:srgbClr val="B19A6B"/>
              </a:gs>
              <a:gs pos="100000">
                <a:srgbClr val="D7C599"/>
              </a:gs>
            </a:gsLst>
            <a:lin ang="1620000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B193F8AE-796A-0515-EB9B-809C4E20AE85}"/>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8E461A">
                    <a:alpha val="45000"/>
                  </a:srgbClr>
                </a:solidFill>
                <a:latin typeface="Copperplate Gothic Bold" panose="020E0705020206020404" pitchFamily="34" charset="0"/>
              </a:rPr>
              <a:t>Navegando pelas Profundezas da </a:t>
            </a:r>
          </a:p>
          <a:p>
            <a:r>
              <a:rPr lang="pt-BR" sz="2400" dirty="0">
                <a:solidFill>
                  <a:srgbClr val="8E461A">
                    <a:alpha val="45000"/>
                  </a:srgbClr>
                </a:solidFill>
                <a:latin typeface="Copperplate Gothic Bold" panose="020E0705020206020404" pitchFamily="34" charset="0"/>
              </a:rPr>
              <a:t>Inteligência Artificial em Bancos de Dados</a:t>
            </a:r>
          </a:p>
        </p:txBody>
      </p:sp>
      <p:sp>
        <p:nvSpPr>
          <p:cNvPr id="3" name="Retângulo 2">
            <a:extLst>
              <a:ext uri="{FF2B5EF4-FFF2-40B4-BE49-F238E27FC236}">
                <a16:creationId xmlns:a16="http://schemas.microsoft.com/office/drawing/2014/main" id="{8DD07000-5404-9055-4651-358D5FFA4031}"/>
              </a:ext>
            </a:extLst>
          </p:cNvPr>
          <p:cNvSpPr/>
          <p:nvPr/>
        </p:nvSpPr>
        <p:spPr>
          <a:xfrm>
            <a:off x="0" y="159661"/>
            <a:ext cx="9601200" cy="2409371"/>
          </a:xfrm>
          <a:prstGeom prst="rect">
            <a:avLst/>
          </a:prstGeom>
          <a:gradFill flip="none" rotWithShape="1">
            <a:gsLst>
              <a:gs pos="0">
                <a:srgbClr val="192332"/>
              </a:gs>
              <a:gs pos="100000">
                <a:srgbClr val="2E266C"/>
              </a:gs>
            </a:gsLst>
            <a:lin ang="16200000" scaled="1"/>
            <a:tileRect/>
          </a:gradFill>
          <a:ln w="76200">
            <a:solidFill>
              <a:srgbClr val="DA723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047DC8D6-0920-B9FD-3C71-63F60B0DB6B7}"/>
              </a:ext>
            </a:extLst>
          </p:cNvPr>
          <p:cNvPicPr>
            <a:picLocks noChangeAspect="1"/>
          </p:cNvPicPr>
          <p:nvPr/>
        </p:nvPicPr>
        <p:blipFill>
          <a:blip r:embed="rId2"/>
          <a:stretch>
            <a:fillRect/>
          </a:stretch>
        </p:blipFill>
        <p:spPr>
          <a:xfrm>
            <a:off x="8261122" y="364560"/>
            <a:ext cx="1200449" cy="538303"/>
          </a:xfrm>
          <a:prstGeom prst="rect">
            <a:avLst/>
          </a:prstGeom>
          <a:effectLst>
            <a:outerShdw blurRad="50800" dist="38100" dir="2700000" algn="tl" rotWithShape="0">
              <a:prstClr val="black">
                <a:alpha val="40000"/>
              </a:prstClr>
            </a:outerShdw>
          </a:effectLst>
        </p:spPr>
      </p:pic>
      <p:sp>
        <p:nvSpPr>
          <p:cNvPr id="19" name="Título 1">
            <a:extLst>
              <a:ext uri="{FF2B5EF4-FFF2-40B4-BE49-F238E27FC236}">
                <a16:creationId xmlns:a16="http://schemas.microsoft.com/office/drawing/2014/main" id="{C5DBDBA1-2516-4F03-6208-88DA35A222F9}"/>
              </a:ext>
            </a:extLst>
          </p:cNvPr>
          <p:cNvSpPr txBox="1">
            <a:spLocks/>
          </p:cNvSpPr>
          <p:nvPr/>
        </p:nvSpPr>
        <p:spPr>
          <a:xfrm>
            <a:off x="3367314" y="980342"/>
            <a:ext cx="6233886" cy="1617720"/>
          </a:xfrm>
          <a:prstGeom prst="rect">
            <a:avLst/>
          </a:prstGeom>
          <a:noFill/>
        </p:spPr>
        <p:txBody>
          <a:bodyPr vert="horz" lIns="91440" tIns="45720" rIns="91440" bIns="45720" rtlCol="0" anchor="ctr">
            <a:normAutofit fontScale="550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l"/>
            <a:r>
              <a:rPr lang="pt-BR" sz="7700" b="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Query Performance</a:t>
            </a:r>
          </a:p>
          <a:p>
            <a:pPr algn="l"/>
            <a:r>
              <a:rPr lang="pt-BR" sz="4600" i="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Harmonizando Consultas com IA</a:t>
            </a:r>
          </a:p>
        </p:txBody>
      </p:sp>
      <p:grpSp>
        <p:nvGrpSpPr>
          <p:cNvPr id="24" name="Agrupar 23">
            <a:extLst>
              <a:ext uri="{FF2B5EF4-FFF2-40B4-BE49-F238E27FC236}">
                <a16:creationId xmlns:a16="http://schemas.microsoft.com/office/drawing/2014/main" id="{E19D6DAD-6ED6-5207-3FF2-5C5F6053A5F0}"/>
              </a:ext>
            </a:extLst>
          </p:cNvPr>
          <p:cNvGrpSpPr/>
          <p:nvPr/>
        </p:nvGrpSpPr>
        <p:grpSpPr>
          <a:xfrm rot="3768461">
            <a:off x="2069298" y="-1967409"/>
            <a:ext cx="680646" cy="5835344"/>
            <a:chOff x="2250747" y="14512"/>
            <a:chExt cx="680646" cy="5983961"/>
          </a:xfrm>
        </p:grpSpPr>
        <p:sp>
          <p:nvSpPr>
            <p:cNvPr id="21" name="Retângulo 20">
              <a:extLst>
                <a:ext uri="{FF2B5EF4-FFF2-40B4-BE49-F238E27FC236}">
                  <a16:creationId xmlns:a16="http://schemas.microsoft.com/office/drawing/2014/main" id="{5F170866-5A63-EC49-4ADF-3A248993C8D0}"/>
                </a:ext>
              </a:extLst>
            </p:cNvPr>
            <p:cNvSpPr/>
            <p:nvPr/>
          </p:nvSpPr>
          <p:spPr>
            <a:xfrm rot="16200000">
              <a:off x="-313776" y="275330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E973988F-84D9-DAD3-02F4-6136E77AAD59}"/>
                </a:ext>
              </a:extLst>
            </p:cNvPr>
            <p:cNvSpPr/>
            <p:nvPr/>
          </p:nvSpPr>
          <p:spPr>
            <a:xfrm rot="16200000">
              <a:off x="-405036" y="267029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5" name="Agrupar 24">
            <a:extLst>
              <a:ext uri="{FF2B5EF4-FFF2-40B4-BE49-F238E27FC236}">
                <a16:creationId xmlns:a16="http://schemas.microsoft.com/office/drawing/2014/main" id="{3057E19B-7BC4-0F54-D5AA-CF1591B67844}"/>
              </a:ext>
            </a:extLst>
          </p:cNvPr>
          <p:cNvGrpSpPr/>
          <p:nvPr/>
        </p:nvGrpSpPr>
        <p:grpSpPr>
          <a:xfrm rot="3768461">
            <a:off x="1526568" y="-2479010"/>
            <a:ext cx="680646" cy="5414580"/>
            <a:chOff x="2250747" y="14512"/>
            <a:chExt cx="680646" cy="5983961"/>
          </a:xfrm>
        </p:grpSpPr>
        <p:sp>
          <p:nvSpPr>
            <p:cNvPr id="26" name="Retângulo 25">
              <a:extLst>
                <a:ext uri="{FF2B5EF4-FFF2-40B4-BE49-F238E27FC236}">
                  <a16:creationId xmlns:a16="http://schemas.microsoft.com/office/drawing/2014/main" id="{F44CD36D-8B82-C7E1-8EEC-8673FD59530A}"/>
                </a:ext>
              </a:extLst>
            </p:cNvPr>
            <p:cNvSpPr/>
            <p:nvPr/>
          </p:nvSpPr>
          <p:spPr>
            <a:xfrm rot="16200000">
              <a:off x="-313776" y="275330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a:extLst>
                <a:ext uri="{FF2B5EF4-FFF2-40B4-BE49-F238E27FC236}">
                  <a16:creationId xmlns:a16="http://schemas.microsoft.com/office/drawing/2014/main" id="{C434864C-7208-6A4A-9E0E-E84EA9CC3D83}"/>
                </a:ext>
              </a:extLst>
            </p:cNvPr>
            <p:cNvSpPr/>
            <p:nvPr/>
          </p:nvSpPr>
          <p:spPr>
            <a:xfrm rot="16200000">
              <a:off x="-405036" y="267029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9" name="Título 1">
            <a:extLst>
              <a:ext uri="{FF2B5EF4-FFF2-40B4-BE49-F238E27FC236}">
                <a16:creationId xmlns:a16="http://schemas.microsoft.com/office/drawing/2014/main" id="{6B67BDAD-9287-EC4D-4812-A562252680FF}"/>
              </a:ext>
            </a:extLst>
          </p:cNvPr>
          <p:cNvSpPr txBox="1">
            <a:spLocks/>
          </p:cNvSpPr>
          <p:nvPr/>
        </p:nvSpPr>
        <p:spPr>
          <a:xfrm>
            <a:off x="151897" y="2713972"/>
            <a:ext cx="9297406" cy="943627"/>
          </a:xfrm>
          <a:prstGeom prst="rect">
            <a:avLst/>
          </a:prstGeom>
          <a:solidFill>
            <a:srgbClr val="1B1545">
              <a:alpha val="60000"/>
            </a:srgbClr>
          </a:solidFill>
          <a:effectLst>
            <a:innerShdw blurRad="63500" dist="50800" dir="13500000">
              <a:prstClr val="black">
                <a:alpha val="50000"/>
              </a:prstClr>
            </a:innerShdw>
          </a:effectLst>
        </p:spPr>
        <p:txBody>
          <a:bodyPr vert="horz" lIns="91440" tIns="45720" rIns="91440" bIns="45720" rtlCol="0" anchor="ctr">
            <a:normAutofit fontScale="400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5800" b="1" i="1" dirty="0">
                <a:solidFill>
                  <a:srgbClr val="DA7232"/>
                </a:solidFill>
                <a:effectLst>
                  <a:outerShdw blurRad="50800" dist="38100" dir="2700000" algn="tl" rotWithShape="0">
                    <a:prstClr val="black">
                      <a:alpha val="40000"/>
                    </a:prstClr>
                  </a:outerShdw>
                </a:effectLst>
                <a:latin typeface="Copperplate Gothic Light" panose="020E0507020206020404" pitchFamily="34" charset="0"/>
              </a:rPr>
              <a:t>Explore como a IA pode otimizar consultas SQL, melhorando a performance e eficiência das operações de busca e manipulação de dados.</a:t>
            </a:r>
            <a:endParaRPr lang="pt-BR" sz="5800" b="1" i="1" dirty="0">
              <a:solidFill>
                <a:srgbClr val="FFC000"/>
              </a:solidFill>
              <a:effectLst>
                <a:outerShdw blurRad="50800" dist="38100" dir="2700000" algn="tl" rotWithShape="0">
                  <a:prstClr val="black">
                    <a:alpha val="40000"/>
                  </a:prstClr>
                </a:outerShdw>
              </a:effectLst>
              <a:latin typeface="Copperplate Gothic Light" panose="020E0507020206020404" pitchFamily="34" charset="0"/>
            </a:endParaRPr>
          </a:p>
        </p:txBody>
      </p:sp>
      <p:sp>
        <p:nvSpPr>
          <p:cNvPr id="30" name="Título 1">
            <a:extLst>
              <a:ext uri="{FF2B5EF4-FFF2-40B4-BE49-F238E27FC236}">
                <a16:creationId xmlns:a16="http://schemas.microsoft.com/office/drawing/2014/main" id="{E9D40455-8CE1-0A98-8A66-7F279A259513}"/>
              </a:ext>
            </a:extLst>
          </p:cNvPr>
          <p:cNvSpPr txBox="1">
            <a:spLocks/>
          </p:cNvSpPr>
          <p:nvPr/>
        </p:nvSpPr>
        <p:spPr>
          <a:xfrm>
            <a:off x="151897" y="3897737"/>
            <a:ext cx="9297406" cy="8202421"/>
          </a:xfrm>
          <a:prstGeom prst="rect">
            <a:avLst/>
          </a:prstGeom>
          <a:noFill/>
        </p:spPr>
        <p:txBody>
          <a:bodyPr vert="horz" lIns="91440" tIns="45720" rIns="91440" bIns="45720" rtlCol="0" anchor="t">
            <a:no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Neste segmento vamos falar sobre uma parte importante da linguagem SQL: a performance das consultas. Será explicado de uma maneira bem simples como podemos fazer com que nossas consultas sejam executadas mais rapidamente e de forma mais eficiente.</a:t>
            </a: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Imagine que você tem uma lista enorme de livros e precisa encontrar um título específico. Se essa lista não estiver organizada, pode levar muito tempo para encontrar o livro que você quer. Agora, pense em uma bibliotecária superinteligente que sabe exatamente onde cada livro está e pode encontrá-lo em questão de segundos. Isso é mais ou menos o que a IA faz com as consultas SQL.</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 Seguimos com um exemplo. Digamos que você tenha uma tabela com informações sobre produtos em uma loja online. Se você quer encontrar todos os produtos que custam menos de R$ 50, pode fazer uma consulta simples assim: </a:t>
            </a:r>
          </a:p>
        </p:txBody>
      </p:sp>
      <p:pic>
        <p:nvPicPr>
          <p:cNvPr id="31" name="Imagem 30">
            <a:extLst>
              <a:ext uri="{FF2B5EF4-FFF2-40B4-BE49-F238E27FC236}">
                <a16:creationId xmlns:a16="http://schemas.microsoft.com/office/drawing/2014/main" id="{3F4399BE-2503-7221-1DD0-87201BA72A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3869" y="10151128"/>
            <a:ext cx="9297701" cy="1433394"/>
          </a:xfrm>
          <a:prstGeom prst="rect">
            <a:avLst/>
          </a:prstGeom>
          <a:ln>
            <a:noFill/>
          </a:ln>
          <a:effectLst>
            <a:softEdge rad="112500"/>
          </a:effectLst>
        </p:spPr>
      </p:pic>
      <p:sp>
        <p:nvSpPr>
          <p:cNvPr id="32" name="Título 1">
            <a:extLst>
              <a:ext uri="{FF2B5EF4-FFF2-40B4-BE49-F238E27FC236}">
                <a16:creationId xmlns:a16="http://schemas.microsoft.com/office/drawing/2014/main" id="{28B71C73-1331-D074-4E1A-E725BB091F9E}"/>
              </a:ext>
            </a:extLst>
          </p:cNvPr>
          <p:cNvSpPr txBox="1">
            <a:spLocks/>
          </p:cNvSpPr>
          <p:nvPr/>
        </p:nvSpPr>
        <p:spPr>
          <a:xfrm>
            <a:off x="6781800" y="450495"/>
            <a:ext cx="1294735" cy="426637"/>
          </a:xfrm>
          <a:prstGeom prst="rect">
            <a:avLst/>
          </a:prstGeom>
          <a:noFill/>
        </p:spPr>
        <p:txBody>
          <a:bodyPr vert="horz" lIns="91440" tIns="45720" rIns="91440" bIns="45720" rtlCol="0" anchor="ctr">
            <a:normAutofit fontScale="250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endParaRPr lang="pt-BR" sz="31800" b="1" dirty="0">
              <a:ln w="38100">
                <a:solidFill>
                  <a:srgbClr val="DA7232">
                    <a:alpha val="85000"/>
                  </a:srgbClr>
                </a:solidFill>
              </a:ln>
              <a:noFill/>
              <a:effectLst>
                <a:outerShdw blurRad="50800" dist="38100" dir="2700000" algn="tl" rotWithShape="0">
                  <a:prstClr val="black">
                    <a:alpha val="40000"/>
                  </a:prstClr>
                </a:outerShdw>
              </a:effectLst>
              <a:latin typeface="Bernard MT Condensed" panose="02050806060905020404" pitchFamily="18" charset="0"/>
            </a:endParaRPr>
          </a:p>
        </p:txBody>
      </p:sp>
      <p:sp>
        <p:nvSpPr>
          <p:cNvPr id="33" name="Título 1">
            <a:extLst>
              <a:ext uri="{FF2B5EF4-FFF2-40B4-BE49-F238E27FC236}">
                <a16:creationId xmlns:a16="http://schemas.microsoft.com/office/drawing/2014/main" id="{F7139757-68E0-AD45-CC4A-8C8E75375C9F}"/>
              </a:ext>
            </a:extLst>
          </p:cNvPr>
          <p:cNvSpPr txBox="1">
            <a:spLocks/>
          </p:cNvSpPr>
          <p:nvPr/>
        </p:nvSpPr>
        <p:spPr>
          <a:xfrm>
            <a:off x="7007286" y="195931"/>
            <a:ext cx="1224669" cy="875560"/>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r"/>
            <a:r>
              <a:rPr lang="pt-BR" sz="5400" b="1" dirty="0" err="1">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i.i</a:t>
            </a:r>
            <a:endParaRPr lang="pt-BR" sz="3200" i="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endParaRPr>
          </a:p>
        </p:txBody>
      </p:sp>
      <p:pic>
        <p:nvPicPr>
          <p:cNvPr id="34" name="Imagem 33">
            <a:extLst>
              <a:ext uri="{FF2B5EF4-FFF2-40B4-BE49-F238E27FC236}">
                <a16:creationId xmlns:a16="http://schemas.microsoft.com/office/drawing/2014/main" id="{CE51749B-FDBD-544F-4625-2CA77189E4B4}"/>
              </a:ext>
            </a:extLst>
          </p:cNvPr>
          <p:cNvPicPr>
            <a:picLocks noChangeAspect="1"/>
          </p:cNvPicPr>
          <p:nvPr/>
        </p:nvPicPr>
        <p:blipFill>
          <a:blip r:embed="rId4">
            <a:alphaModFix amt="70000"/>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4200375" y="11561856"/>
            <a:ext cx="1200449" cy="538303"/>
          </a:xfrm>
          <a:prstGeom prst="rect">
            <a:avLst/>
          </a:prstGeom>
          <a:effectLst/>
        </p:spPr>
      </p:pic>
      <p:pic>
        <p:nvPicPr>
          <p:cNvPr id="35" name="Imagem 34">
            <a:extLst>
              <a:ext uri="{FF2B5EF4-FFF2-40B4-BE49-F238E27FC236}">
                <a16:creationId xmlns:a16="http://schemas.microsoft.com/office/drawing/2014/main" id="{83957A7A-D5C9-9925-E8CE-E7107C5EC55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3489" y="184738"/>
            <a:ext cx="2373231" cy="2373231"/>
          </a:xfrm>
          <a:prstGeom prst="rect">
            <a:avLst/>
          </a:prstGeom>
          <a:effectLst>
            <a:softEdge rad="317500"/>
          </a:effectLst>
        </p:spPr>
      </p:pic>
      <p:sp>
        <p:nvSpPr>
          <p:cNvPr id="37" name="Título 1">
            <a:extLst>
              <a:ext uri="{FF2B5EF4-FFF2-40B4-BE49-F238E27FC236}">
                <a16:creationId xmlns:a16="http://schemas.microsoft.com/office/drawing/2014/main" id="{C4608378-F6C1-C0BC-9C97-1D8D4CDF098D}"/>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04  </a:t>
            </a:r>
          </a:p>
        </p:txBody>
      </p:sp>
    </p:spTree>
    <p:extLst>
      <p:ext uri="{BB962C8B-B14F-4D97-AF65-F5344CB8AC3E}">
        <p14:creationId xmlns:p14="http://schemas.microsoft.com/office/powerpoint/2010/main" val="3457736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9349F8A-C744-CB6D-961A-242BF754643A}"/>
              </a:ext>
            </a:extLst>
          </p:cNvPr>
          <p:cNvSpPr/>
          <p:nvPr/>
        </p:nvSpPr>
        <p:spPr>
          <a:xfrm flipV="1">
            <a:off x="0" y="0"/>
            <a:ext cx="9601200" cy="12801600"/>
          </a:xfrm>
          <a:prstGeom prst="rect">
            <a:avLst/>
          </a:prstGeom>
          <a:gradFill>
            <a:gsLst>
              <a:gs pos="0">
                <a:srgbClr val="B19A6B"/>
              </a:gs>
              <a:gs pos="100000">
                <a:srgbClr val="D7C599"/>
              </a:gs>
            </a:gsLst>
            <a:lin ang="1620000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B193F8AE-796A-0515-EB9B-809C4E20AE85}"/>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8E461A">
                    <a:alpha val="45000"/>
                  </a:srgbClr>
                </a:solidFill>
                <a:latin typeface="Copperplate Gothic Bold" panose="020E0705020206020404" pitchFamily="34" charset="0"/>
              </a:rPr>
              <a:t>Navegando pelas Profundezas da </a:t>
            </a:r>
          </a:p>
          <a:p>
            <a:r>
              <a:rPr lang="pt-BR" sz="2400" dirty="0">
                <a:solidFill>
                  <a:srgbClr val="8E461A">
                    <a:alpha val="45000"/>
                  </a:srgbClr>
                </a:solidFill>
                <a:latin typeface="Copperplate Gothic Bold" panose="020E0705020206020404" pitchFamily="34" charset="0"/>
              </a:rPr>
              <a:t>Inteligência Artificial em Bancos de Dados</a:t>
            </a:r>
          </a:p>
        </p:txBody>
      </p:sp>
      <p:sp>
        <p:nvSpPr>
          <p:cNvPr id="30" name="Título 1">
            <a:extLst>
              <a:ext uri="{FF2B5EF4-FFF2-40B4-BE49-F238E27FC236}">
                <a16:creationId xmlns:a16="http://schemas.microsoft.com/office/drawing/2014/main" id="{E9D40455-8CE1-0A98-8A66-7F279A259513}"/>
              </a:ext>
            </a:extLst>
          </p:cNvPr>
          <p:cNvSpPr txBox="1">
            <a:spLocks/>
          </p:cNvSpPr>
          <p:nvPr/>
        </p:nvSpPr>
        <p:spPr>
          <a:xfrm>
            <a:off x="151897" y="1002890"/>
            <a:ext cx="9297406" cy="11097269"/>
          </a:xfrm>
          <a:prstGeom prst="rect">
            <a:avLst/>
          </a:prstGeom>
          <a:noFill/>
        </p:spPr>
        <p:txBody>
          <a:bodyPr vert="horz" lIns="91440" tIns="45720" rIns="91440" bIns="45720" rtlCol="0" anchor="t">
            <a:no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Mas se essa tabela tiver milhões de linhas, essa consulta pode demorar um pouco para ser executada. É aí que entra a IA.</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A IA pode ajudar a otimizar essa consulta, sugerindo maneiras mais eficientes de encontrar os produtos desejados. Por exemplo, ela pode sugerir a criação de um índice no campo de preço para acelerar a busca. Com o índice, o SQL pode encontrar os produtos mais rapidamente, assim como a bibliotecária inteligente encontra os livros na biblioteca.</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Resumindo, a IA ajuda o SQL a sintonizar as consultas para que elas sejam executadas mais rapidamente e de forma mais eficiente. É como ter uma assistente superinteligente para te ajudar a encontrar as informações que você precisa no banco de dados. Espero que agora você tenha uma ideia melhor de como funciona a harmonização de consultas com a IA na performance do SQL!</a:t>
            </a:r>
          </a:p>
        </p:txBody>
      </p:sp>
      <p:pic>
        <p:nvPicPr>
          <p:cNvPr id="5" name="Imagem 4">
            <a:extLst>
              <a:ext uri="{FF2B5EF4-FFF2-40B4-BE49-F238E27FC236}">
                <a16:creationId xmlns:a16="http://schemas.microsoft.com/office/drawing/2014/main" id="{927DB9CF-3827-03B7-FAB3-5745D6EC5C46}"/>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4200375" y="11561856"/>
            <a:ext cx="1200449" cy="538303"/>
          </a:xfrm>
          <a:prstGeom prst="rect">
            <a:avLst/>
          </a:prstGeom>
          <a:effectLst/>
        </p:spPr>
      </p:pic>
      <p:pic>
        <p:nvPicPr>
          <p:cNvPr id="6" name="Imagem 5">
            <a:extLst>
              <a:ext uri="{FF2B5EF4-FFF2-40B4-BE49-F238E27FC236}">
                <a16:creationId xmlns:a16="http://schemas.microsoft.com/office/drawing/2014/main" id="{2FC555B3-CB95-19F0-DB7A-D72508D4AF2C}"/>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p:blipFill>
        <p:spPr>
          <a:xfrm>
            <a:off x="2129541" y="4856394"/>
            <a:ext cx="5342116" cy="3206800"/>
          </a:xfrm>
          <a:prstGeom prst="rect">
            <a:avLst/>
          </a:prstGeom>
          <a:ln>
            <a:noFill/>
          </a:ln>
          <a:effectLst>
            <a:outerShdw blurRad="50800" dist="38100" dir="2700000" algn="tl" rotWithShape="0">
              <a:prstClr val="black">
                <a:alpha val="40000"/>
              </a:prstClr>
            </a:outerShdw>
            <a:softEdge rad="112500"/>
          </a:effectLst>
        </p:spPr>
      </p:pic>
      <p:sp>
        <p:nvSpPr>
          <p:cNvPr id="8" name="Título 1">
            <a:extLst>
              <a:ext uri="{FF2B5EF4-FFF2-40B4-BE49-F238E27FC236}">
                <a16:creationId xmlns:a16="http://schemas.microsoft.com/office/drawing/2014/main" id="{9329D498-E95E-F884-72BF-E84B97D63BF0}"/>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05  </a:t>
            </a:r>
          </a:p>
        </p:txBody>
      </p:sp>
    </p:spTree>
    <p:extLst>
      <p:ext uri="{BB962C8B-B14F-4D97-AF65-F5344CB8AC3E}">
        <p14:creationId xmlns:p14="http://schemas.microsoft.com/office/powerpoint/2010/main" val="3614852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9349F8A-C744-CB6D-961A-242BF754643A}"/>
              </a:ext>
            </a:extLst>
          </p:cNvPr>
          <p:cNvSpPr/>
          <p:nvPr/>
        </p:nvSpPr>
        <p:spPr>
          <a:xfrm flipV="1">
            <a:off x="0" y="0"/>
            <a:ext cx="9601200" cy="12801600"/>
          </a:xfrm>
          <a:prstGeom prst="rect">
            <a:avLst/>
          </a:prstGeom>
          <a:gradFill>
            <a:gsLst>
              <a:gs pos="0">
                <a:srgbClr val="B19A6B"/>
              </a:gs>
              <a:gs pos="100000">
                <a:srgbClr val="D7C599"/>
              </a:gs>
            </a:gsLst>
            <a:lin ang="1620000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B193F8AE-796A-0515-EB9B-809C4E20AE85}"/>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8E461A">
                    <a:alpha val="45000"/>
                  </a:srgbClr>
                </a:solidFill>
                <a:latin typeface="Copperplate Gothic Bold" panose="020E0705020206020404" pitchFamily="34" charset="0"/>
              </a:rPr>
              <a:t>Navegando pelas Profundezas da </a:t>
            </a:r>
          </a:p>
          <a:p>
            <a:r>
              <a:rPr lang="pt-BR" sz="2400" dirty="0">
                <a:solidFill>
                  <a:srgbClr val="8E461A">
                    <a:alpha val="45000"/>
                  </a:srgbClr>
                </a:solidFill>
                <a:latin typeface="Copperplate Gothic Bold" panose="020E0705020206020404" pitchFamily="34" charset="0"/>
              </a:rPr>
              <a:t>Inteligência Artificial em Bancos de Dados</a:t>
            </a:r>
          </a:p>
        </p:txBody>
      </p:sp>
      <p:sp>
        <p:nvSpPr>
          <p:cNvPr id="3" name="Retângulo 2">
            <a:extLst>
              <a:ext uri="{FF2B5EF4-FFF2-40B4-BE49-F238E27FC236}">
                <a16:creationId xmlns:a16="http://schemas.microsoft.com/office/drawing/2014/main" id="{8DD07000-5404-9055-4651-358D5FFA4031}"/>
              </a:ext>
            </a:extLst>
          </p:cNvPr>
          <p:cNvSpPr/>
          <p:nvPr/>
        </p:nvSpPr>
        <p:spPr>
          <a:xfrm>
            <a:off x="0" y="159661"/>
            <a:ext cx="9601200" cy="2409371"/>
          </a:xfrm>
          <a:prstGeom prst="rect">
            <a:avLst/>
          </a:prstGeom>
          <a:gradFill flip="none" rotWithShape="1">
            <a:gsLst>
              <a:gs pos="0">
                <a:srgbClr val="192332"/>
              </a:gs>
              <a:gs pos="100000">
                <a:srgbClr val="2E266C"/>
              </a:gs>
            </a:gsLst>
            <a:lin ang="16200000" scaled="1"/>
            <a:tileRect/>
          </a:gradFill>
          <a:ln w="76200">
            <a:solidFill>
              <a:srgbClr val="DA7232"/>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047DC8D6-0920-B9FD-3C71-63F60B0DB6B7}"/>
              </a:ext>
            </a:extLst>
          </p:cNvPr>
          <p:cNvPicPr>
            <a:picLocks noChangeAspect="1"/>
          </p:cNvPicPr>
          <p:nvPr/>
        </p:nvPicPr>
        <p:blipFill>
          <a:blip r:embed="rId2"/>
          <a:stretch>
            <a:fillRect/>
          </a:stretch>
        </p:blipFill>
        <p:spPr>
          <a:xfrm>
            <a:off x="8261122" y="364560"/>
            <a:ext cx="1200449" cy="538303"/>
          </a:xfrm>
          <a:prstGeom prst="rect">
            <a:avLst/>
          </a:prstGeom>
          <a:effectLst>
            <a:outerShdw blurRad="50800" dist="38100" dir="2700000" algn="tl" rotWithShape="0">
              <a:prstClr val="black">
                <a:alpha val="40000"/>
              </a:prstClr>
            </a:outerShdw>
          </a:effectLst>
        </p:spPr>
      </p:pic>
      <p:sp>
        <p:nvSpPr>
          <p:cNvPr id="19" name="Título 1">
            <a:extLst>
              <a:ext uri="{FF2B5EF4-FFF2-40B4-BE49-F238E27FC236}">
                <a16:creationId xmlns:a16="http://schemas.microsoft.com/office/drawing/2014/main" id="{C5DBDBA1-2516-4F03-6208-88DA35A222F9}"/>
              </a:ext>
            </a:extLst>
          </p:cNvPr>
          <p:cNvSpPr txBox="1">
            <a:spLocks/>
          </p:cNvSpPr>
          <p:nvPr/>
        </p:nvSpPr>
        <p:spPr>
          <a:xfrm>
            <a:off x="3367314" y="980342"/>
            <a:ext cx="6233886" cy="1617720"/>
          </a:xfrm>
          <a:prstGeom prst="rect">
            <a:avLst/>
          </a:prstGeom>
          <a:noFill/>
        </p:spPr>
        <p:txBody>
          <a:bodyPr vert="horz" lIns="91440" tIns="45720" rIns="91440" bIns="45720" rtlCol="0" anchor="ctr">
            <a:normAutofit fontScale="6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l"/>
            <a:r>
              <a:rPr lang="pt-BR" sz="7700" b="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Indexação Inteligente</a:t>
            </a:r>
          </a:p>
          <a:p>
            <a:pPr algn="l"/>
            <a:r>
              <a:rPr lang="pt-BR" sz="4600" i="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O Caminho para a Eficiência</a:t>
            </a:r>
          </a:p>
        </p:txBody>
      </p:sp>
      <p:grpSp>
        <p:nvGrpSpPr>
          <p:cNvPr id="24" name="Agrupar 23">
            <a:extLst>
              <a:ext uri="{FF2B5EF4-FFF2-40B4-BE49-F238E27FC236}">
                <a16:creationId xmlns:a16="http://schemas.microsoft.com/office/drawing/2014/main" id="{E19D6DAD-6ED6-5207-3FF2-5C5F6053A5F0}"/>
              </a:ext>
            </a:extLst>
          </p:cNvPr>
          <p:cNvGrpSpPr/>
          <p:nvPr/>
        </p:nvGrpSpPr>
        <p:grpSpPr>
          <a:xfrm rot="3768461">
            <a:off x="2069298" y="-1967409"/>
            <a:ext cx="680646" cy="5835344"/>
            <a:chOff x="2250747" y="14512"/>
            <a:chExt cx="680646" cy="5983961"/>
          </a:xfrm>
        </p:grpSpPr>
        <p:sp>
          <p:nvSpPr>
            <p:cNvPr id="21" name="Retângulo 20">
              <a:extLst>
                <a:ext uri="{FF2B5EF4-FFF2-40B4-BE49-F238E27FC236}">
                  <a16:creationId xmlns:a16="http://schemas.microsoft.com/office/drawing/2014/main" id="{5F170866-5A63-EC49-4ADF-3A248993C8D0}"/>
                </a:ext>
              </a:extLst>
            </p:cNvPr>
            <p:cNvSpPr/>
            <p:nvPr/>
          </p:nvSpPr>
          <p:spPr>
            <a:xfrm rot="16200000">
              <a:off x="-313776" y="275330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E973988F-84D9-DAD3-02F4-6136E77AAD59}"/>
                </a:ext>
              </a:extLst>
            </p:cNvPr>
            <p:cNvSpPr/>
            <p:nvPr/>
          </p:nvSpPr>
          <p:spPr>
            <a:xfrm rot="16200000">
              <a:off x="-405036" y="267029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5" name="Agrupar 24">
            <a:extLst>
              <a:ext uri="{FF2B5EF4-FFF2-40B4-BE49-F238E27FC236}">
                <a16:creationId xmlns:a16="http://schemas.microsoft.com/office/drawing/2014/main" id="{3057E19B-7BC4-0F54-D5AA-CF1591B67844}"/>
              </a:ext>
            </a:extLst>
          </p:cNvPr>
          <p:cNvGrpSpPr/>
          <p:nvPr/>
        </p:nvGrpSpPr>
        <p:grpSpPr>
          <a:xfrm rot="3768461">
            <a:off x="1526568" y="-2479010"/>
            <a:ext cx="680646" cy="5414580"/>
            <a:chOff x="2250747" y="14512"/>
            <a:chExt cx="680646" cy="5983961"/>
          </a:xfrm>
        </p:grpSpPr>
        <p:sp>
          <p:nvSpPr>
            <p:cNvPr id="26" name="Retângulo 25">
              <a:extLst>
                <a:ext uri="{FF2B5EF4-FFF2-40B4-BE49-F238E27FC236}">
                  <a16:creationId xmlns:a16="http://schemas.microsoft.com/office/drawing/2014/main" id="{F44CD36D-8B82-C7E1-8EEC-8673FD59530A}"/>
                </a:ext>
              </a:extLst>
            </p:cNvPr>
            <p:cNvSpPr/>
            <p:nvPr/>
          </p:nvSpPr>
          <p:spPr>
            <a:xfrm rot="16200000">
              <a:off x="-313776" y="275330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a:extLst>
                <a:ext uri="{FF2B5EF4-FFF2-40B4-BE49-F238E27FC236}">
                  <a16:creationId xmlns:a16="http://schemas.microsoft.com/office/drawing/2014/main" id="{C434864C-7208-6A4A-9E0E-E84EA9CC3D83}"/>
                </a:ext>
              </a:extLst>
            </p:cNvPr>
            <p:cNvSpPr/>
            <p:nvPr/>
          </p:nvSpPr>
          <p:spPr>
            <a:xfrm rot="16200000">
              <a:off x="-405036" y="2670295"/>
              <a:ext cx="5900951" cy="589386"/>
            </a:xfrm>
            <a:prstGeom prst="rect">
              <a:avLst/>
            </a:prstGeom>
            <a:solidFill>
              <a:srgbClr val="DA7232"/>
            </a:solid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9" name="Título 1">
            <a:extLst>
              <a:ext uri="{FF2B5EF4-FFF2-40B4-BE49-F238E27FC236}">
                <a16:creationId xmlns:a16="http://schemas.microsoft.com/office/drawing/2014/main" id="{6B67BDAD-9287-EC4D-4812-A562252680FF}"/>
              </a:ext>
            </a:extLst>
          </p:cNvPr>
          <p:cNvSpPr txBox="1">
            <a:spLocks/>
          </p:cNvSpPr>
          <p:nvPr/>
        </p:nvSpPr>
        <p:spPr>
          <a:xfrm>
            <a:off x="151897" y="2713972"/>
            <a:ext cx="9297406" cy="943627"/>
          </a:xfrm>
          <a:prstGeom prst="rect">
            <a:avLst/>
          </a:prstGeom>
          <a:solidFill>
            <a:srgbClr val="1B1545">
              <a:alpha val="60000"/>
            </a:srgbClr>
          </a:solidFill>
          <a:effectLst>
            <a:innerShdw blurRad="63500" dist="50800" dir="13500000">
              <a:prstClr val="black">
                <a:alpha val="50000"/>
              </a:prstClr>
            </a:innerShdw>
          </a:effectLst>
        </p:spPr>
        <p:txBody>
          <a:bodyPr vert="horz" lIns="91440" tIns="45720" rIns="91440" bIns="45720" rtlCol="0" anchor="ctr">
            <a:normAutofit fontScale="3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5800" b="1" i="1" dirty="0">
                <a:solidFill>
                  <a:srgbClr val="DA7232"/>
                </a:solidFill>
                <a:effectLst>
                  <a:outerShdw blurRad="50800" dist="38100" dir="2700000" algn="tl" rotWithShape="0">
                    <a:prstClr val="black">
                      <a:alpha val="40000"/>
                    </a:prstClr>
                  </a:outerShdw>
                </a:effectLst>
                <a:latin typeface="Copperplate Gothic Light" panose="020E0507020206020404" pitchFamily="34" charset="0"/>
              </a:rPr>
              <a:t>Descubra como a IA pode auxiliar na identificação e implementação de estratégias de indexação mais eficazes, acelerando o acesso aos dados em bancos de dados SQL.</a:t>
            </a:r>
            <a:endParaRPr lang="pt-BR" sz="5800" b="1" i="1" dirty="0">
              <a:solidFill>
                <a:srgbClr val="FFC000"/>
              </a:solidFill>
              <a:effectLst>
                <a:outerShdw blurRad="50800" dist="38100" dir="2700000" algn="tl" rotWithShape="0">
                  <a:prstClr val="black">
                    <a:alpha val="40000"/>
                  </a:prstClr>
                </a:outerShdw>
              </a:effectLst>
              <a:latin typeface="Copperplate Gothic Light" panose="020E0507020206020404" pitchFamily="34" charset="0"/>
            </a:endParaRPr>
          </a:p>
        </p:txBody>
      </p:sp>
      <p:sp>
        <p:nvSpPr>
          <p:cNvPr id="30" name="Título 1">
            <a:extLst>
              <a:ext uri="{FF2B5EF4-FFF2-40B4-BE49-F238E27FC236}">
                <a16:creationId xmlns:a16="http://schemas.microsoft.com/office/drawing/2014/main" id="{E9D40455-8CE1-0A98-8A66-7F279A259513}"/>
              </a:ext>
            </a:extLst>
          </p:cNvPr>
          <p:cNvSpPr txBox="1">
            <a:spLocks/>
          </p:cNvSpPr>
          <p:nvPr/>
        </p:nvSpPr>
        <p:spPr>
          <a:xfrm>
            <a:off x="151897" y="3897737"/>
            <a:ext cx="9297406" cy="8202421"/>
          </a:xfrm>
          <a:prstGeom prst="rect">
            <a:avLst/>
          </a:prstGeom>
          <a:noFill/>
        </p:spPr>
        <p:txBody>
          <a:bodyPr vert="horz" lIns="91440" tIns="45720" rIns="91440" bIns="45720" rtlCol="0" anchor="t">
            <a:no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Agora sobre um conceito importante no mundo do SQL: a indexação inteligente. Mostraremos como ela funciona e por que é tão importante para melhorar a eficiência das consultas no banco de dados.</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Imagine que você tem uma coleção com milhares de discos. Se alguém pedir para você encontrar um álbum específico, pode levar um tempo até que você encontre exatamente o que está procurando. Agora, imagine se todos os álbuns estivessem organizados em ordem alfabética, com um índice mostrando exatamente onde cada disco está. Isso facilitaria muito a busca, não é mesmo? Essa é a ideia por trás da indexação inteligente no SQL.</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Seguiremos com um exemplo prático. Digamos que você tem uma tabela no seu banco de dados com informações sobre produtos em uma loja online. Se você quiser encontrar todos os produtos de uma determinada categoria, o SQL precisa procurar em cada linha da tabela até encontrar os produtos desejados. Isso pode levar tempo se a tabela for grande.</a:t>
            </a:r>
          </a:p>
        </p:txBody>
      </p:sp>
      <p:sp>
        <p:nvSpPr>
          <p:cNvPr id="32" name="Título 1">
            <a:extLst>
              <a:ext uri="{FF2B5EF4-FFF2-40B4-BE49-F238E27FC236}">
                <a16:creationId xmlns:a16="http://schemas.microsoft.com/office/drawing/2014/main" id="{28B71C73-1331-D074-4E1A-E725BB091F9E}"/>
              </a:ext>
            </a:extLst>
          </p:cNvPr>
          <p:cNvSpPr txBox="1">
            <a:spLocks/>
          </p:cNvSpPr>
          <p:nvPr/>
        </p:nvSpPr>
        <p:spPr>
          <a:xfrm>
            <a:off x="6781800" y="450495"/>
            <a:ext cx="1294735" cy="426637"/>
          </a:xfrm>
          <a:prstGeom prst="rect">
            <a:avLst/>
          </a:prstGeom>
          <a:noFill/>
        </p:spPr>
        <p:txBody>
          <a:bodyPr vert="horz" lIns="91440" tIns="45720" rIns="91440" bIns="45720" rtlCol="0" anchor="ctr">
            <a:normAutofit fontScale="250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endParaRPr lang="pt-BR" sz="31800" b="1" dirty="0">
              <a:ln w="38100">
                <a:solidFill>
                  <a:srgbClr val="DA7232">
                    <a:alpha val="85000"/>
                  </a:srgbClr>
                </a:solidFill>
              </a:ln>
              <a:noFill/>
              <a:effectLst>
                <a:outerShdw blurRad="50800" dist="38100" dir="2700000" algn="tl" rotWithShape="0">
                  <a:prstClr val="black">
                    <a:alpha val="40000"/>
                  </a:prstClr>
                </a:outerShdw>
              </a:effectLst>
              <a:latin typeface="Bernard MT Condensed" panose="02050806060905020404" pitchFamily="18" charset="0"/>
            </a:endParaRPr>
          </a:p>
        </p:txBody>
      </p:sp>
      <p:sp>
        <p:nvSpPr>
          <p:cNvPr id="33" name="Título 1">
            <a:extLst>
              <a:ext uri="{FF2B5EF4-FFF2-40B4-BE49-F238E27FC236}">
                <a16:creationId xmlns:a16="http://schemas.microsoft.com/office/drawing/2014/main" id="{F7139757-68E0-AD45-CC4A-8C8E75375C9F}"/>
              </a:ext>
            </a:extLst>
          </p:cNvPr>
          <p:cNvSpPr txBox="1">
            <a:spLocks/>
          </p:cNvSpPr>
          <p:nvPr/>
        </p:nvSpPr>
        <p:spPr>
          <a:xfrm>
            <a:off x="7007286" y="195931"/>
            <a:ext cx="1224669" cy="875560"/>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r"/>
            <a:r>
              <a:rPr lang="pt-BR" sz="5400" b="1" dirty="0" err="1">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i.ii</a:t>
            </a:r>
            <a:endParaRPr lang="pt-BR" sz="3200" i="1" dirty="0">
              <a:solidFill>
                <a:srgbClr val="DA7232"/>
              </a:solidFill>
              <a:effectLst>
                <a:outerShdw blurRad="50800" dist="38100" dir="2700000" algn="tl" rotWithShape="0">
                  <a:prstClr val="black">
                    <a:alpha val="40000"/>
                  </a:prstClr>
                </a:outerShdw>
              </a:effectLst>
              <a:latin typeface="Copperplate Gothic Bold" panose="020E0705020206020404" pitchFamily="34" charset="0"/>
            </a:endParaRPr>
          </a:p>
        </p:txBody>
      </p:sp>
      <p:pic>
        <p:nvPicPr>
          <p:cNvPr id="5" name="Imagem 4">
            <a:extLst>
              <a:ext uri="{FF2B5EF4-FFF2-40B4-BE49-F238E27FC236}">
                <a16:creationId xmlns:a16="http://schemas.microsoft.com/office/drawing/2014/main" id="{D2E3DBB6-4F21-B2EC-3C7C-53BF09E473B3}"/>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4200375" y="11561856"/>
            <a:ext cx="1200449" cy="538303"/>
          </a:xfrm>
          <a:prstGeom prst="rect">
            <a:avLst/>
          </a:prstGeom>
          <a:effectLst/>
        </p:spPr>
      </p:pic>
      <p:pic>
        <p:nvPicPr>
          <p:cNvPr id="6" name="Imagem 5">
            <a:extLst>
              <a:ext uri="{FF2B5EF4-FFF2-40B4-BE49-F238E27FC236}">
                <a16:creationId xmlns:a16="http://schemas.microsoft.com/office/drawing/2014/main" id="{28480C89-CDD1-BF50-AB5D-01BC2F9FA8FE}"/>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a:stretch/>
        </p:blipFill>
        <p:spPr>
          <a:xfrm flipH="1">
            <a:off x="583489" y="184738"/>
            <a:ext cx="2373231" cy="2373231"/>
          </a:xfrm>
          <a:prstGeom prst="rect">
            <a:avLst/>
          </a:prstGeom>
          <a:effectLst>
            <a:softEdge rad="317500"/>
          </a:effectLst>
        </p:spPr>
      </p:pic>
      <p:sp>
        <p:nvSpPr>
          <p:cNvPr id="8" name="Título 1">
            <a:extLst>
              <a:ext uri="{FF2B5EF4-FFF2-40B4-BE49-F238E27FC236}">
                <a16:creationId xmlns:a16="http://schemas.microsoft.com/office/drawing/2014/main" id="{CA5DC7F9-D8C4-6680-3D55-319BC4D77F4A}"/>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06  </a:t>
            </a:r>
          </a:p>
        </p:txBody>
      </p:sp>
    </p:spTree>
    <p:extLst>
      <p:ext uri="{BB962C8B-B14F-4D97-AF65-F5344CB8AC3E}">
        <p14:creationId xmlns:p14="http://schemas.microsoft.com/office/powerpoint/2010/main" val="813363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9349F8A-C744-CB6D-961A-242BF754643A}"/>
              </a:ext>
            </a:extLst>
          </p:cNvPr>
          <p:cNvSpPr/>
          <p:nvPr/>
        </p:nvSpPr>
        <p:spPr>
          <a:xfrm flipV="1">
            <a:off x="0" y="0"/>
            <a:ext cx="9601200" cy="12801600"/>
          </a:xfrm>
          <a:prstGeom prst="rect">
            <a:avLst/>
          </a:prstGeom>
          <a:gradFill>
            <a:gsLst>
              <a:gs pos="0">
                <a:srgbClr val="B19A6B"/>
              </a:gs>
              <a:gs pos="100000">
                <a:srgbClr val="D7C599"/>
              </a:gs>
            </a:gsLst>
            <a:lin ang="1620000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B193F8AE-796A-0515-EB9B-809C4E20AE85}"/>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8E461A">
                    <a:alpha val="45000"/>
                  </a:srgbClr>
                </a:solidFill>
                <a:latin typeface="Copperplate Gothic Bold" panose="020E0705020206020404" pitchFamily="34" charset="0"/>
              </a:rPr>
              <a:t>Navegando pelas Profundezas da </a:t>
            </a:r>
          </a:p>
          <a:p>
            <a:r>
              <a:rPr lang="pt-BR" sz="2400" dirty="0">
                <a:solidFill>
                  <a:srgbClr val="8E461A">
                    <a:alpha val="45000"/>
                  </a:srgbClr>
                </a:solidFill>
                <a:latin typeface="Copperplate Gothic Bold" panose="020E0705020206020404" pitchFamily="34" charset="0"/>
              </a:rPr>
              <a:t>Inteligência Artificial em Bancos de Dados</a:t>
            </a:r>
          </a:p>
        </p:txBody>
      </p:sp>
      <p:sp>
        <p:nvSpPr>
          <p:cNvPr id="30" name="Título 1">
            <a:extLst>
              <a:ext uri="{FF2B5EF4-FFF2-40B4-BE49-F238E27FC236}">
                <a16:creationId xmlns:a16="http://schemas.microsoft.com/office/drawing/2014/main" id="{E9D40455-8CE1-0A98-8A66-7F279A259513}"/>
              </a:ext>
            </a:extLst>
          </p:cNvPr>
          <p:cNvSpPr txBox="1">
            <a:spLocks/>
          </p:cNvSpPr>
          <p:nvPr/>
        </p:nvSpPr>
        <p:spPr>
          <a:xfrm>
            <a:off x="151897" y="1002890"/>
            <a:ext cx="9297406" cy="11097269"/>
          </a:xfrm>
          <a:prstGeom prst="rect">
            <a:avLst/>
          </a:prstGeom>
          <a:noFill/>
        </p:spPr>
        <p:txBody>
          <a:bodyPr vert="horz" lIns="91440" tIns="45720" rIns="91440" bIns="45720" rtlCol="0" anchor="t">
            <a:no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Então, se você criar um índice no campo de categoria, o SQL pode usar esse índice para encontrar os produtos muito mais rapidamente. É como se fosse um guia que aponta diretamente para os produtos que você está procurando, sem precisar verificar todas as linhas da tabela.</a:t>
            </a: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endPar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endParaRPr>
          </a:p>
          <a:p>
            <a:pPr algn="just"/>
            <a:r>
              <a:rPr lang="pt-BR" sz="2400" dirty="0">
                <a:ln w="57150">
                  <a:noFill/>
                </a:ln>
                <a:solidFill>
                  <a:srgbClr val="1B1545"/>
                </a:solidFill>
                <a:effectLst>
                  <a:outerShdw blurRad="50800" dist="38100" dir="2700000" algn="tl" rotWithShape="0">
                    <a:prstClr val="black">
                      <a:alpha val="40000"/>
                    </a:prstClr>
                  </a:outerShdw>
                </a:effectLst>
                <a:latin typeface="Copperplate Gothic Light" panose="020E0507020206020404" pitchFamily="34" charset="0"/>
              </a:rPr>
              <a:t>Finalizando, a indexação inteligente é como ter um mapa para encontrar informações no banco de dados de forma mais rápida e eficiente. Espero que agora você tenha uma ideia melhor de como ela funciona e por que é tão importante para melhorar a eficiência das consultas no SQL!</a:t>
            </a:r>
          </a:p>
        </p:txBody>
      </p:sp>
      <p:pic>
        <p:nvPicPr>
          <p:cNvPr id="5" name="Imagem 4">
            <a:extLst>
              <a:ext uri="{FF2B5EF4-FFF2-40B4-BE49-F238E27FC236}">
                <a16:creationId xmlns:a16="http://schemas.microsoft.com/office/drawing/2014/main" id="{927DB9CF-3827-03B7-FAB3-5745D6EC5C46}"/>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4200375" y="11561856"/>
            <a:ext cx="1200449" cy="538303"/>
          </a:xfrm>
          <a:prstGeom prst="rect">
            <a:avLst/>
          </a:prstGeom>
          <a:effectLst/>
        </p:spPr>
      </p:pic>
      <p:pic>
        <p:nvPicPr>
          <p:cNvPr id="3" name="Imagem 2">
            <a:extLst>
              <a:ext uri="{FF2B5EF4-FFF2-40B4-BE49-F238E27FC236}">
                <a16:creationId xmlns:a16="http://schemas.microsoft.com/office/drawing/2014/main" id="{C8D2EEFA-A9F3-4911-98D8-45198E5917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67309" y="3215147"/>
            <a:ext cx="5666581" cy="2929399"/>
          </a:xfrm>
          <a:prstGeom prst="rect">
            <a:avLst/>
          </a:prstGeom>
          <a:ln>
            <a:noFill/>
          </a:ln>
          <a:effectLst>
            <a:outerShdw blurRad="50800" dist="38100" dir="2700000" algn="tl" rotWithShape="0">
              <a:prstClr val="black">
                <a:alpha val="40000"/>
              </a:prstClr>
            </a:outerShdw>
            <a:softEdge rad="112500"/>
          </a:effectLst>
        </p:spPr>
      </p:pic>
      <p:pic>
        <p:nvPicPr>
          <p:cNvPr id="6" name="Imagem 5">
            <a:extLst>
              <a:ext uri="{FF2B5EF4-FFF2-40B4-BE49-F238E27FC236}">
                <a16:creationId xmlns:a16="http://schemas.microsoft.com/office/drawing/2014/main" id="{79CF714D-2980-EBA1-E711-9260482848B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67309" y="8399492"/>
            <a:ext cx="5666581" cy="2929399"/>
          </a:xfrm>
          <a:prstGeom prst="rect">
            <a:avLst/>
          </a:prstGeom>
          <a:ln>
            <a:noFill/>
          </a:ln>
          <a:effectLst>
            <a:outerShdw blurRad="50800" dist="38100" dir="2700000" algn="tl" rotWithShape="0">
              <a:prstClr val="black">
                <a:alpha val="40000"/>
              </a:prstClr>
            </a:outerShdw>
            <a:softEdge rad="112500"/>
          </a:effectLst>
        </p:spPr>
      </p:pic>
      <p:sp>
        <p:nvSpPr>
          <p:cNvPr id="8" name="Título 1">
            <a:extLst>
              <a:ext uri="{FF2B5EF4-FFF2-40B4-BE49-F238E27FC236}">
                <a16:creationId xmlns:a16="http://schemas.microsoft.com/office/drawing/2014/main" id="{5D5BEED1-8AEE-F78F-F137-3C56D8F3CDBE}"/>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07  </a:t>
            </a:r>
          </a:p>
        </p:txBody>
      </p:sp>
    </p:spTree>
    <p:extLst>
      <p:ext uri="{BB962C8B-B14F-4D97-AF65-F5344CB8AC3E}">
        <p14:creationId xmlns:p14="http://schemas.microsoft.com/office/powerpoint/2010/main" val="3432607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EC00FE4-67C4-820F-E8BC-1EE718973F92}"/>
              </a:ext>
            </a:extLst>
          </p:cNvPr>
          <p:cNvSpPr/>
          <p:nvPr/>
        </p:nvSpPr>
        <p:spPr>
          <a:xfrm flipV="1">
            <a:off x="0" y="0"/>
            <a:ext cx="9601200" cy="12801600"/>
          </a:xfrm>
          <a:prstGeom prst="rect">
            <a:avLst/>
          </a:prstGeom>
          <a:gradFill flip="none" rotWithShape="1">
            <a:gsLst>
              <a:gs pos="0">
                <a:srgbClr val="192332"/>
              </a:gs>
              <a:gs pos="100000">
                <a:srgbClr val="2E266C"/>
              </a:gs>
            </a:gsLst>
            <a:lin ang="16200000" scaled="1"/>
            <a:tileRect/>
          </a:gradFill>
          <a:ln w="76200">
            <a:solidFill>
              <a:srgbClr val="2E2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F0DE14DC-DD1A-C89D-5716-CADC87EAAD90}"/>
              </a:ext>
            </a:extLst>
          </p:cNvPr>
          <p:cNvSpPr txBox="1">
            <a:spLocks/>
          </p:cNvSpPr>
          <p:nvPr/>
        </p:nvSpPr>
        <p:spPr>
          <a:xfrm>
            <a:off x="408815" y="7473917"/>
            <a:ext cx="8783570" cy="4438649"/>
          </a:xfrm>
          <a:prstGeom prst="rect">
            <a:avLst/>
          </a:prstGeom>
          <a:solidFill>
            <a:srgbClr val="1B1545">
              <a:alpha val="52000"/>
            </a:srgbClr>
          </a:solidFill>
          <a:effectLst>
            <a:outerShdw blurRad="50800" dist="38100" dir="2700000" algn="tl" rotWithShape="0">
              <a:prstClr val="black">
                <a:alpha val="40000"/>
              </a:prstClr>
            </a:outerShdw>
            <a:softEdge rad="127000"/>
          </a:effectLst>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endParaRPr lang="pt-BR" sz="32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endParaRPr>
          </a:p>
        </p:txBody>
      </p:sp>
      <p:sp>
        <p:nvSpPr>
          <p:cNvPr id="5" name="Título 1">
            <a:extLst>
              <a:ext uri="{FF2B5EF4-FFF2-40B4-BE49-F238E27FC236}">
                <a16:creationId xmlns:a16="http://schemas.microsoft.com/office/drawing/2014/main" id="{E1084788-5003-304B-A320-853420BF4EFF}"/>
              </a:ext>
            </a:extLst>
          </p:cNvPr>
          <p:cNvSpPr txBox="1">
            <a:spLocks/>
          </p:cNvSpPr>
          <p:nvPr/>
        </p:nvSpPr>
        <p:spPr>
          <a:xfrm>
            <a:off x="1" y="412343"/>
            <a:ext cx="9601200" cy="6489902"/>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9600" dirty="0">
                <a:ln w="57150">
                  <a:solidFill>
                    <a:srgbClr val="DA7232"/>
                  </a:solidFill>
                </a:ln>
                <a:noFill/>
                <a:effectLst>
                  <a:outerShdw blurRad="50800" dist="38100" dir="2700000" algn="tl" rotWithShape="0">
                    <a:prstClr val="black">
                      <a:alpha val="40000"/>
                    </a:prstClr>
                  </a:outerShdw>
                </a:effectLst>
                <a:latin typeface="Copperplate Gothic Bold" panose="020E0705020206020404" pitchFamily="34" charset="0"/>
              </a:rPr>
              <a:t>Capítulo</a:t>
            </a:r>
            <a:endParaRPr lang="pt-BR" sz="2800" dirty="0">
              <a:ln w="57150">
                <a:solidFill>
                  <a:srgbClr val="DA7232"/>
                </a:solidFill>
              </a:ln>
              <a:noFill/>
              <a:effectLst>
                <a:outerShdw blurRad="50800" dist="38100" dir="2700000" algn="tl" rotWithShape="0">
                  <a:prstClr val="black">
                    <a:alpha val="40000"/>
                  </a:prstClr>
                </a:outerShdw>
              </a:effectLst>
              <a:latin typeface="Copperplate Gothic Bold" panose="020E0705020206020404" pitchFamily="34" charset="0"/>
            </a:endParaRPr>
          </a:p>
          <a:p>
            <a:r>
              <a:rPr lang="pt-BR" sz="31800" b="1" dirty="0">
                <a:ln w="203200">
                  <a:solidFill>
                    <a:srgbClr val="DA7232">
                      <a:alpha val="85000"/>
                    </a:srgbClr>
                  </a:solidFill>
                </a:ln>
                <a:noFill/>
                <a:effectLst>
                  <a:outerShdw blurRad="50800" dist="38100" dir="2700000" algn="tl" rotWithShape="0">
                    <a:prstClr val="black">
                      <a:alpha val="40000"/>
                    </a:prstClr>
                  </a:outerShdw>
                </a:effectLst>
                <a:latin typeface="Bernard MT Condensed" panose="02050806060905020404" pitchFamily="18" charset="0"/>
              </a:rPr>
              <a:t>II</a:t>
            </a:r>
          </a:p>
        </p:txBody>
      </p:sp>
      <p:sp>
        <p:nvSpPr>
          <p:cNvPr id="7" name="Título 1">
            <a:extLst>
              <a:ext uri="{FF2B5EF4-FFF2-40B4-BE49-F238E27FC236}">
                <a16:creationId xmlns:a16="http://schemas.microsoft.com/office/drawing/2014/main" id="{DB2211FD-117F-F01E-5A07-2F455F9CAD27}"/>
              </a:ext>
            </a:extLst>
          </p:cNvPr>
          <p:cNvSpPr txBox="1">
            <a:spLocks/>
          </p:cNvSpPr>
          <p:nvPr/>
        </p:nvSpPr>
        <p:spPr>
          <a:xfrm>
            <a:off x="720068" y="7551011"/>
            <a:ext cx="8161064" cy="4039373"/>
          </a:xfrm>
          <a:prstGeom prst="rect">
            <a:avLst/>
          </a:prstGeom>
          <a:noFill/>
          <a:effectLst>
            <a:outerShdw blurRad="50800" dist="38100" dir="2700000" algn="tl" rotWithShape="0">
              <a:prstClr val="black">
                <a:alpha val="40000"/>
              </a:prstClr>
            </a:outerShdw>
            <a:softEdge rad="127000"/>
          </a:effectLst>
        </p:spPr>
        <p:txBody>
          <a:bodyPr vert="horz" lIns="91440" tIns="45720" rIns="91440" bIns="45720" rtlCol="0" anchor="ctr">
            <a:normAutofit fontScale="77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pt-BR" sz="3200" b="1" dirty="0">
                <a:ln w="57150">
                  <a:noFill/>
                </a:ln>
                <a:solidFill>
                  <a:srgbClr val="D7C599"/>
                </a:solidFill>
                <a:effectLst>
                  <a:outerShdw blurRad="50800" dist="38100" dir="2700000" algn="tl" rotWithShape="0">
                    <a:prstClr val="black">
                      <a:alpha val="40000"/>
                    </a:prstClr>
                  </a:outerShdw>
                </a:effectLst>
                <a:latin typeface="Copperplate Gothic Light" panose="020E0507020206020404" pitchFamily="34" charset="0"/>
              </a:rPr>
              <a:t>Prepare-se para explorar a predição de tendências com Inteligência Artificial (IA) e SQL! Descubra como a IA integra-se ao SQL para análises preditivas precisas. Entenda como a Análise Preditiva e o Machine Learning aplicam-se ao SQL para insights valiosos sobre o futuro. A Análise Preditiva extrai padrões e prevê comportamentos futuros, enquanto o Machine Learning em SQL permite o treinamento de modelos diretamente nos bancos de dados. Explore essa nova era de análise de dados, aonde IA e SQL se unem para revelar insights profundos.</a:t>
            </a:r>
          </a:p>
        </p:txBody>
      </p:sp>
      <p:sp>
        <p:nvSpPr>
          <p:cNvPr id="8" name="Título 1">
            <a:extLst>
              <a:ext uri="{FF2B5EF4-FFF2-40B4-BE49-F238E27FC236}">
                <a16:creationId xmlns:a16="http://schemas.microsoft.com/office/drawing/2014/main" id="{DC8EDABD-7E80-25FE-ED50-8BEFC590C947}"/>
              </a:ext>
            </a:extLst>
          </p:cNvPr>
          <p:cNvSpPr txBox="1">
            <a:spLocks/>
          </p:cNvSpPr>
          <p:nvPr/>
        </p:nvSpPr>
        <p:spPr>
          <a:xfrm>
            <a:off x="0" y="12230100"/>
            <a:ext cx="9601200" cy="571500"/>
          </a:xfrm>
          <a:prstGeom prst="rect">
            <a:avLst/>
          </a:prstGeom>
          <a:noFill/>
        </p:spPr>
        <p:txBody>
          <a:bodyPr vert="horz" lIns="91440" tIns="45720" rIns="91440" bIns="45720" rtlCol="0" anchor="ctr">
            <a:normAutofit fontScale="92500" lnSpcReduction="20000"/>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400" dirty="0">
                <a:solidFill>
                  <a:srgbClr val="DABFAA">
                    <a:alpha val="45000"/>
                  </a:srgbClr>
                </a:solidFill>
                <a:latin typeface="Copperplate Gothic Bold" panose="020E0705020206020404" pitchFamily="34" charset="0"/>
              </a:rPr>
              <a:t>Navegando pelas Profundezas da </a:t>
            </a:r>
          </a:p>
          <a:p>
            <a:r>
              <a:rPr lang="pt-BR" sz="2400" dirty="0">
                <a:solidFill>
                  <a:srgbClr val="DABFAA">
                    <a:alpha val="45000"/>
                  </a:srgbClr>
                </a:solidFill>
                <a:latin typeface="Copperplate Gothic Bold" panose="020E0705020206020404" pitchFamily="34" charset="0"/>
              </a:rPr>
              <a:t>Inteligência Artificial em Bancos de Dados</a:t>
            </a:r>
          </a:p>
        </p:txBody>
      </p:sp>
      <p:sp>
        <p:nvSpPr>
          <p:cNvPr id="9" name="Retângulo 8">
            <a:extLst>
              <a:ext uri="{FF2B5EF4-FFF2-40B4-BE49-F238E27FC236}">
                <a16:creationId xmlns:a16="http://schemas.microsoft.com/office/drawing/2014/main" id="{3BA19156-E8F1-F2F9-C44D-BB418F231C1E}"/>
              </a:ext>
            </a:extLst>
          </p:cNvPr>
          <p:cNvSpPr/>
          <p:nvPr/>
        </p:nvSpPr>
        <p:spPr>
          <a:xfrm>
            <a:off x="966019" y="7482967"/>
            <a:ext cx="7669161" cy="161925"/>
          </a:xfrm>
          <a:prstGeom prst="rect">
            <a:avLst/>
          </a:prstGeom>
          <a:solidFill>
            <a:srgbClr val="DA723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ítulo 1">
            <a:extLst>
              <a:ext uri="{FF2B5EF4-FFF2-40B4-BE49-F238E27FC236}">
                <a16:creationId xmlns:a16="http://schemas.microsoft.com/office/drawing/2014/main" id="{F1C1475C-2F7B-89D1-3873-2ED780DF6E9D}"/>
              </a:ext>
            </a:extLst>
          </p:cNvPr>
          <p:cNvSpPr txBox="1">
            <a:spLocks/>
          </p:cNvSpPr>
          <p:nvPr/>
        </p:nvSpPr>
        <p:spPr>
          <a:xfrm>
            <a:off x="237058" y="6075079"/>
            <a:ext cx="9127083" cy="1466882"/>
          </a:xfrm>
          <a:prstGeom prst="rect">
            <a:avLst/>
          </a:prstGeom>
          <a:noFill/>
        </p:spPr>
        <p:txBody>
          <a:bodyPr vert="horz" lIns="91440" tIns="45720" rIns="91440" bIns="45720" rtlCol="0" anchor="ctr">
            <a:normAutofit fontScale="85000" lnSpcReduction="10000"/>
            <a:scene3d>
              <a:camera prst="orthographicFront"/>
              <a:lightRig rig="threePt" dir="t"/>
            </a:scene3d>
            <a:sp3d extrusionH="57150">
              <a:bevelT w="38100" h="38100" prst="angle"/>
            </a:sp3d>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60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Predição de Tendências com SQL e IA</a:t>
            </a:r>
          </a:p>
        </p:txBody>
      </p:sp>
      <p:sp>
        <p:nvSpPr>
          <p:cNvPr id="6" name="Título 1">
            <a:extLst>
              <a:ext uri="{FF2B5EF4-FFF2-40B4-BE49-F238E27FC236}">
                <a16:creationId xmlns:a16="http://schemas.microsoft.com/office/drawing/2014/main" id="{82AEEC0E-6D37-188E-61AF-37F77E9D044A}"/>
              </a:ext>
            </a:extLst>
          </p:cNvPr>
          <p:cNvSpPr txBox="1">
            <a:spLocks/>
          </p:cNvSpPr>
          <p:nvPr/>
        </p:nvSpPr>
        <p:spPr>
          <a:xfrm>
            <a:off x="8789276" y="12249150"/>
            <a:ext cx="824361" cy="566844"/>
          </a:xfrm>
          <a:prstGeom prst="rect">
            <a:avLst/>
          </a:prstGeom>
          <a:noFill/>
        </p:spPr>
        <p:txBody>
          <a:bodyPr vert="horz" lIns="91440" tIns="45720" rIns="91440" bIns="45720" rtlCol="0" anchor="ctr">
            <a:normAutofit/>
          </a:bodyPr>
          <a:lstStyle>
            <a:lvl1pPr algn="ctr" defTabSz="960120" rtl="0" eaLnBrk="1" latinLnBrk="0" hangingPunct="1">
              <a:lnSpc>
                <a:spcPct val="90000"/>
              </a:lnSpc>
              <a:spcBef>
                <a:spcPct val="0"/>
              </a:spcBef>
              <a:buNone/>
              <a:defRPr sz="6300" kern="1200">
                <a:solidFill>
                  <a:schemeClr val="tx1"/>
                </a:solidFill>
                <a:latin typeface="+mj-lt"/>
                <a:ea typeface="+mj-ea"/>
                <a:cs typeface="+mj-cs"/>
              </a:defRPr>
            </a:lvl1pPr>
          </a:lstStyle>
          <a:p>
            <a:r>
              <a:rPr lang="pt-BR" sz="2800" b="1" dirty="0">
                <a:ln w="57150">
                  <a:noFill/>
                </a:ln>
                <a:solidFill>
                  <a:srgbClr val="DA7232"/>
                </a:solidFill>
                <a:effectLst>
                  <a:outerShdw blurRad="50800" dist="38100" dir="2700000" algn="tl" rotWithShape="0">
                    <a:prstClr val="black">
                      <a:alpha val="40000"/>
                    </a:prstClr>
                  </a:outerShdw>
                </a:effectLst>
                <a:latin typeface="Copperplate Gothic Bold" panose="020E0705020206020404" pitchFamily="34" charset="0"/>
              </a:rPr>
              <a:t>08  </a:t>
            </a:r>
          </a:p>
        </p:txBody>
      </p:sp>
    </p:spTree>
    <p:extLst>
      <p:ext uri="{BB962C8B-B14F-4D97-AF65-F5344CB8AC3E}">
        <p14:creationId xmlns:p14="http://schemas.microsoft.com/office/powerpoint/2010/main" val="760517712"/>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o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395</TotalTime>
  <Words>3943</Words>
  <Application>Microsoft Office PowerPoint</Application>
  <PresentationFormat>Papel A3 (297 x 420 mm)</PresentationFormat>
  <Paragraphs>305</Paragraphs>
  <Slides>25</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25</vt:i4>
      </vt:variant>
    </vt:vector>
  </HeadingPairs>
  <TitlesOfParts>
    <vt:vector size="32" baseType="lpstr">
      <vt:lpstr>Aptos</vt:lpstr>
      <vt:lpstr>Aptos Display</vt:lpstr>
      <vt:lpstr>Arial</vt:lpstr>
      <vt:lpstr>Bernard MT Condensed</vt:lpstr>
      <vt:lpstr>Copperplate Gothic Bold</vt:lpstr>
      <vt:lpstr>Copperplate Gothic Light</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Victor Ramalho Job</dc:creator>
  <cp:lastModifiedBy>Victor Ramalho Job</cp:lastModifiedBy>
  <cp:revision>17</cp:revision>
  <dcterms:created xsi:type="dcterms:W3CDTF">2024-04-28T04:55:37Z</dcterms:created>
  <dcterms:modified xsi:type="dcterms:W3CDTF">2024-05-02T18:34:40Z</dcterms:modified>
</cp:coreProperties>
</file>